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300" r:id="rId5"/>
    <p:sldId id="301" r:id="rId6"/>
    <p:sldId id="318" r:id="rId7"/>
    <p:sldId id="262" r:id="rId8"/>
    <p:sldId id="303" r:id="rId9"/>
    <p:sldId id="305" r:id="rId10"/>
    <p:sldId id="306" r:id="rId11"/>
    <p:sldId id="317" r:id="rId12"/>
    <p:sldId id="319" r:id="rId13"/>
    <p:sldId id="297" r:id="rId14"/>
    <p:sldId id="277" r:id="rId15"/>
    <p:sldId id="314" r:id="rId16"/>
    <p:sldId id="313" r:id="rId17"/>
    <p:sldId id="270" r:id="rId18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93CAFB"/>
    <a:srgbClr val="436A84"/>
    <a:srgbClr val="BE981E"/>
    <a:srgbClr val="CF8C31"/>
    <a:srgbClr val="7ACA4A"/>
    <a:srgbClr val="E08E94"/>
    <a:srgbClr val="F49FA8"/>
    <a:srgbClr val="A041A5"/>
    <a:srgbClr val="F0A0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20321" autoAdjust="0"/>
    <p:restoredTop sz="88105" autoAdjust="0"/>
  </p:normalViewPr>
  <p:slideViewPr>
    <p:cSldViewPr snapToGrid="0">
      <p:cViewPr varScale="1">
        <p:scale>
          <a:sx n="83" d="100"/>
          <a:sy n="83" d="100"/>
        </p:scale>
        <p:origin x="442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3331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atrixneurological.sharepoint.com/sites/Families235/Shared%20Documents/General/CASE%20MANAGEMENT/COGNIFIT/COGNIFIT%20SCO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atrixneurological.sharepoint.com/sites/Families235/Shared%20Documents/General/CASE%20MANAGEMENT/COGNIFIT/COGNIFIT%20SCORE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en-GB" sz="2000" b="1" dirty="0">
                <a:solidFill>
                  <a:schemeClr val="tx1"/>
                </a:solidFill>
                <a:latin typeface="Lato" panose="020F0502020204030203" pitchFamily="34" charset="0"/>
              </a:rPr>
              <a:t>Stroke at Aged 10 – 6</a:t>
            </a:r>
            <a:r>
              <a:rPr lang="en-GB" sz="2000" b="1" baseline="0" dirty="0">
                <a:solidFill>
                  <a:schemeClr val="tx1"/>
                </a:solidFill>
                <a:latin typeface="Lato" panose="020F0502020204030203" pitchFamily="34" charset="0"/>
              </a:rPr>
              <a:t> Years On</a:t>
            </a:r>
          </a:p>
          <a:p>
            <a:pPr>
              <a:defRPr sz="2000" b="1">
                <a:solidFill>
                  <a:schemeClr val="tx1"/>
                </a:solidFill>
                <a:latin typeface="+mj-lt"/>
              </a:defRPr>
            </a:pPr>
            <a:r>
              <a:rPr lang="en-GB" sz="2000" b="1" baseline="0" dirty="0">
                <a:solidFill>
                  <a:schemeClr val="tx1"/>
                </a:solidFill>
                <a:latin typeface="Lato" panose="020F0502020204030203" pitchFamily="34" charset="0"/>
              </a:rPr>
              <a:t>2022 - 2024 </a:t>
            </a:r>
            <a:endParaRPr lang="en-GB" sz="2000" b="1" dirty="0">
              <a:solidFill>
                <a:schemeClr val="tx1"/>
              </a:solidFill>
              <a:latin typeface="Lato" panose="020F0502020204030203" pitchFamily="34" charset="0"/>
            </a:endParaRPr>
          </a:p>
        </c:rich>
      </c:tx>
      <c:layout>
        <c:manualLayout>
          <c:xMode val="edge"/>
          <c:yMode val="edge"/>
          <c:x val="0.30695892722411749"/>
          <c:y val="2.61654708497082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247594050743664E-2"/>
          <c:y val="0.16708333333333336"/>
          <c:w val="0.89019685039370078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'[COGNIFIT SCORES.xlsx]LH'!$C$29</c:f>
              <c:strCache>
                <c:ptCount val="1"/>
                <c:pt idx="0">
                  <c:v>30/05/2022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'[COGNIFIT SCORES.xlsx]LH'!$B$30:$B$34</c:f>
              <c:strCache>
                <c:ptCount val="5"/>
                <c:pt idx="0">
                  <c:v>ATTENTION</c:v>
                </c:pt>
                <c:pt idx="1">
                  <c:v>MEMORY</c:v>
                </c:pt>
                <c:pt idx="2">
                  <c:v>COORDINATION</c:v>
                </c:pt>
                <c:pt idx="3">
                  <c:v>PERCEPTION</c:v>
                </c:pt>
                <c:pt idx="4">
                  <c:v>REASONING</c:v>
                </c:pt>
              </c:strCache>
            </c:strRef>
          </c:cat>
          <c:val>
            <c:numRef>
              <c:f>'[COGNIFIT SCORES.xlsx]LH'!$C$30:$C$34</c:f>
              <c:numCache>
                <c:formatCode>General</c:formatCode>
                <c:ptCount val="5"/>
                <c:pt idx="0">
                  <c:v>570</c:v>
                </c:pt>
                <c:pt idx="1">
                  <c:v>269</c:v>
                </c:pt>
                <c:pt idx="2">
                  <c:v>606</c:v>
                </c:pt>
                <c:pt idx="3">
                  <c:v>321</c:v>
                </c:pt>
                <c:pt idx="4">
                  <c:v>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37-4F00-8851-4E39EBA490A0}"/>
            </c:ext>
          </c:extLst>
        </c:ser>
        <c:ser>
          <c:idx val="1"/>
          <c:order val="1"/>
          <c:tx>
            <c:strRef>
              <c:f>'[COGNIFIT SCORES.xlsx]LH'!$D$29</c:f>
              <c:strCache>
                <c:ptCount val="1"/>
                <c:pt idx="0">
                  <c:v>13/03/2024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'[COGNIFIT SCORES.xlsx]LH'!$B$30:$B$34</c:f>
              <c:strCache>
                <c:ptCount val="5"/>
                <c:pt idx="0">
                  <c:v>ATTENTION</c:v>
                </c:pt>
                <c:pt idx="1">
                  <c:v>MEMORY</c:v>
                </c:pt>
                <c:pt idx="2">
                  <c:v>COORDINATION</c:v>
                </c:pt>
                <c:pt idx="3">
                  <c:v>PERCEPTION</c:v>
                </c:pt>
                <c:pt idx="4">
                  <c:v>REASONING</c:v>
                </c:pt>
              </c:strCache>
            </c:strRef>
          </c:cat>
          <c:val>
            <c:numRef>
              <c:f>'[COGNIFIT SCORES.xlsx]LH'!$D$30:$D$34</c:f>
              <c:numCache>
                <c:formatCode>General</c:formatCode>
                <c:ptCount val="5"/>
                <c:pt idx="0">
                  <c:v>607</c:v>
                </c:pt>
                <c:pt idx="1">
                  <c:v>477</c:v>
                </c:pt>
                <c:pt idx="2">
                  <c:v>598</c:v>
                </c:pt>
                <c:pt idx="3">
                  <c:v>473</c:v>
                </c:pt>
                <c:pt idx="4">
                  <c:v>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37-4F00-8851-4E39EBA49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8633071"/>
        <c:axId val="214992591"/>
      </c:barChart>
      <c:catAx>
        <c:axId val="288633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992591"/>
        <c:crosses val="autoZero"/>
        <c:auto val="1"/>
        <c:lblAlgn val="ctr"/>
        <c:lblOffset val="100"/>
        <c:noMultiLvlLbl val="0"/>
      </c:catAx>
      <c:valAx>
        <c:axId val="214992591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633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 dirty="0"/>
              <a:t>Concussion</a:t>
            </a:r>
            <a:r>
              <a:rPr lang="en-GB" b="1" baseline="0" dirty="0"/>
              <a:t> - Aged 3 - 19 years post brain injury</a:t>
            </a:r>
          </a:p>
          <a:p>
            <a:pPr>
              <a:defRPr/>
            </a:pPr>
            <a:r>
              <a:rPr lang="en-GB" b="1" baseline="0" dirty="0"/>
              <a:t>2021-22</a:t>
            </a:r>
            <a:endParaRPr lang="en-GB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'[COGNIFIT SCORES.xlsx]AY'!$G$35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'[COGNIFIT SCORES.xlsx]AY'!$F$36:$F$40</c:f>
              <c:strCache>
                <c:ptCount val="5"/>
                <c:pt idx="0">
                  <c:v>REASONING</c:v>
                </c:pt>
                <c:pt idx="1">
                  <c:v>MEMORY</c:v>
                </c:pt>
                <c:pt idx="2">
                  <c:v>ATTENTION</c:v>
                </c:pt>
                <c:pt idx="3">
                  <c:v>COORDINATION</c:v>
                </c:pt>
                <c:pt idx="4">
                  <c:v>PERCEPTION</c:v>
                </c:pt>
              </c:strCache>
            </c:strRef>
          </c:cat>
          <c:val>
            <c:numRef>
              <c:f>'[COGNIFIT SCORES.xlsx]AY'!$G$36:$G$40</c:f>
              <c:numCache>
                <c:formatCode>General</c:formatCode>
                <c:ptCount val="5"/>
                <c:pt idx="0">
                  <c:v>233</c:v>
                </c:pt>
                <c:pt idx="1">
                  <c:v>164</c:v>
                </c:pt>
                <c:pt idx="2">
                  <c:v>320</c:v>
                </c:pt>
                <c:pt idx="3">
                  <c:v>246</c:v>
                </c:pt>
                <c:pt idx="4">
                  <c:v>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FE-4662-9DB1-DB2B8DA1B899}"/>
            </c:ext>
          </c:extLst>
        </c:ser>
        <c:ser>
          <c:idx val="1"/>
          <c:order val="1"/>
          <c:tx>
            <c:strRef>
              <c:f>'[COGNIFIT SCORES.xlsx]AY'!$H$35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'[COGNIFIT SCORES.xlsx]AY'!$F$36:$F$40</c:f>
              <c:strCache>
                <c:ptCount val="5"/>
                <c:pt idx="0">
                  <c:v>REASONING</c:v>
                </c:pt>
                <c:pt idx="1">
                  <c:v>MEMORY</c:v>
                </c:pt>
                <c:pt idx="2">
                  <c:v>ATTENTION</c:v>
                </c:pt>
                <c:pt idx="3">
                  <c:v>COORDINATION</c:v>
                </c:pt>
                <c:pt idx="4">
                  <c:v>PERCEPTION</c:v>
                </c:pt>
              </c:strCache>
            </c:strRef>
          </c:cat>
          <c:val>
            <c:numRef>
              <c:f>'[COGNIFIT SCORES.xlsx]AY'!$H$36:$H$40</c:f>
              <c:numCache>
                <c:formatCode>General</c:formatCode>
                <c:ptCount val="5"/>
                <c:pt idx="0">
                  <c:v>482</c:v>
                </c:pt>
                <c:pt idx="1">
                  <c:v>482</c:v>
                </c:pt>
                <c:pt idx="2">
                  <c:v>562</c:v>
                </c:pt>
                <c:pt idx="3">
                  <c:v>418</c:v>
                </c:pt>
                <c:pt idx="4">
                  <c:v>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FE-4662-9DB1-DB2B8DA1B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3266128"/>
        <c:axId val="983267792"/>
      </c:barChart>
      <c:catAx>
        <c:axId val="98326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3267792"/>
        <c:crosses val="autoZero"/>
        <c:auto val="1"/>
        <c:lblAlgn val="ctr"/>
        <c:lblOffset val="100"/>
        <c:noMultiLvlLbl val="0"/>
      </c:catAx>
      <c:valAx>
        <c:axId val="983267792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326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1"/>
                </a:solidFill>
              </a:rPr>
              <a:t>Age 15 - Referred 12 m post sports concussion with subsequent complications </a:t>
            </a:r>
          </a:p>
        </c:rich>
      </c:tx>
      <c:layout>
        <c:manualLayout>
          <c:xMode val="edge"/>
          <c:yMode val="edge"/>
          <c:x val="0.1795819880052954"/>
          <c:y val="3.2740276941394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6311087752781636E-2"/>
          <c:y val="0.15666225540131062"/>
          <c:w val="0.93400937618840707"/>
          <c:h val="0.508578068941206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JI!$E$30</c:f>
              <c:strCache>
                <c:ptCount val="1"/>
                <c:pt idx="0">
                  <c:v>Jun-23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JI!$D$31:$D$35</c:f>
              <c:strCache>
                <c:ptCount val="5"/>
                <c:pt idx="0">
                  <c:v>REASONING</c:v>
                </c:pt>
                <c:pt idx="1">
                  <c:v>MEMORY</c:v>
                </c:pt>
                <c:pt idx="2">
                  <c:v>CONCENTRATION/ATTENTION</c:v>
                </c:pt>
                <c:pt idx="3">
                  <c:v>COORDINATION</c:v>
                </c:pt>
                <c:pt idx="4">
                  <c:v>PERCEPTION</c:v>
                </c:pt>
              </c:strCache>
            </c:strRef>
          </c:cat>
          <c:val>
            <c:numRef>
              <c:f>JI!$E$31:$E$35</c:f>
              <c:numCache>
                <c:formatCode>General</c:formatCode>
                <c:ptCount val="5"/>
                <c:pt idx="0">
                  <c:v>184</c:v>
                </c:pt>
                <c:pt idx="1">
                  <c:v>48</c:v>
                </c:pt>
                <c:pt idx="2">
                  <c:v>328</c:v>
                </c:pt>
                <c:pt idx="3">
                  <c:v>99</c:v>
                </c:pt>
                <c:pt idx="4">
                  <c:v>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E4-44A6-A36B-B1305F8835B7}"/>
            </c:ext>
          </c:extLst>
        </c:ser>
        <c:ser>
          <c:idx val="1"/>
          <c:order val="1"/>
          <c:tx>
            <c:strRef>
              <c:f>JI!$F$30</c:f>
              <c:strCache>
                <c:ptCount val="1"/>
                <c:pt idx="0">
                  <c:v>Jul-24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JI!$D$31:$D$35</c:f>
              <c:strCache>
                <c:ptCount val="5"/>
                <c:pt idx="0">
                  <c:v>REASONING</c:v>
                </c:pt>
                <c:pt idx="1">
                  <c:v>MEMORY</c:v>
                </c:pt>
                <c:pt idx="2">
                  <c:v>CONCENTRATION/ATTENTION</c:v>
                </c:pt>
                <c:pt idx="3">
                  <c:v>COORDINATION</c:v>
                </c:pt>
                <c:pt idx="4">
                  <c:v>PERCEPTION</c:v>
                </c:pt>
              </c:strCache>
            </c:strRef>
          </c:cat>
          <c:val>
            <c:numRef>
              <c:f>JI!$F$31:$F$35</c:f>
              <c:numCache>
                <c:formatCode>General</c:formatCode>
                <c:ptCount val="5"/>
                <c:pt idx="0">
                  <c:v>476</c:v>
                </c:pt>
                <c:pt idx="1">
                  <c:v>399</c:v>
                </c:pt>
                <c:pt idx="2">
                  <c:v>527</c:v>
                </c:pt>
                <c:pt idx="3">
                  <c:v>360</c:v>
                </c:pt>
                <c:pt idx="4">
                  <c:v>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E4-44A6-A36B-B1305F8835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0642831"/>
        <c:axId val="2120639951"/>
      </c:barChart>
      <c:catAx>
        <c:axId val="2120642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639951"/>
        <c:crosses val="autoZero"/>
        <c:auto val="1"/>
        <c:lblAlgn val="ctr"/>
        <c:lblOffset val="100"/>
        <c:noMultiLvlLbl val="0"/>
      </c:catAx>
      <c:valAx>
        <c:axId val="2120639951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642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3 years</a:t>
            </a:r>
            <a:r>
              <a:rPr lang="en-GB" b="1" baseline="0"/>
              <a:t> after a severe TBI at Age 14</a:t>
            </a:r>
            <a:endParaRPr lang="en-GB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'[COGNIFIT SCORES.xlsx]TS'!$N$54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FA-4A9E-9DA9-C0208AFDE7E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FA-4A9E-9DA9-C0208AFDE7E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DFA-4A9E-9DA9-C0208AFDE7E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DFA-4A9E-9DA9-C0208AFDE7E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DFA-4A9E-9DA9-C0208AFDE7E9}"/>
              </c:ext>
            </c:extLst>
          </c:dPt>
          <c:cat>
            <c:strRef>
              <c:f>'[COGNIFIT SCORES.xlsx]TS'!$M$55:$M$59</c:f>
              <c:strCache>
                <c:ptCount val="5"/>
                <c:pt idx="0">
                  <c:v>REASONING</c:v>
                </c:pt>
                <c:pt idx="1">
                  <c:v>MEMORY</c:v>
                </c:pt>
                <c:pt idx="2">
                  <c:v>ATTENTION</c:v>
                </c:pt>
                <c:pt idx="3">
                  <c:v>COORDINATION</c:v>
                </c:pt>
                <c:pt idx="4">
                  <c:v>PERCEPTION</c:v>
                </c:pt>
              </c:strCache>
            </c:strRef>
          </c:cat>
          <c:val>
            <c:numRef>
              <c:f>'[COGNIFIT SCORES.xlsx]TS'!$N$55:$N$59</c:f>
              <c:numCache>
                <c:formatCode>General</c:formatCode>
                <c:ptCount val="5"/>
                <c:pt idx="0">
                  <c:v>301</c:v>
                </c:pt>
                <c:pt idx="1">
                  <c:v>181</c:v>
                </c:pt>
                <c:pt idx="2">
                  <c:v>463</c:v>
                </c:pt>
                <c:pt idx="3">
                  <c:v>47</c:v>
                </c:pt>
                <c:pt idx="4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FA-4A9E-9DA9-C0208AFDE7E9}"/>
            </c:ext>
          </c:extLst>
        </c:ser>
        <c:ser>
          <c:idx val="1"/>
          <c:order val="1"/>
          <c:tx>
            <c:strRef>
              <c:f>'[COGNIFIT SCORES.xlsx]TS'!$O$54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'[COGNIFIT SCORES.xlsx]TS'!$M$55:$M$59</c:f>
              <c:strCache>
                <c:ptCount val="5"/>
                <c:pt idx="0">
                  <c:v>REASONING</c:v>
                </c:pt>
                <c:pt idx="1">
                  <c:v>MEMORY</c:v>
                </c:pt>
                <c:pt idx="2">
                  <c:v>ATTENTION</c:v>
                </c:pt>
                <c:pt idx="3">
                  <c:v>COORDINATION</c:v>
                </c:pt>
                <c:pt idx="4">
                  <c:v>PERCEPTION</c:v>
                </c:pt>
              </c:strCache>
            </c:strRef>
          </c:cat>
          <c:val>
            <c:numRef>
              <c:f>'[COGNIFIT SCORES.xlsx]TS'!$O$55:$O$59</c:f>
              <c:numCache>
                <c:formatCode>General</c:formatCode>
                <c:ptCount val="5"/>
                <c:pt idx="0">
                  <c:v>426</c:v>
                </c:pt>
                <c:pt idx="1">
                  <c:v>304</c:v>
                </c:pt>
                <c:pt idx="2">
                  <c:v>573</c:v>
                </c:pt>
                <c:pt idx="3">
                  <c:v>309</c:v>
                </c:pt>
                <c:pt idx="4">
                  <c:v>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DFA-4A9E-9DA9-C0208AFDE7E9}"/>
            </c:ext>
          </c:extLst>
        </c:ser>
        <c:ser>
          <c:idx val="2"/>
          <c:order val="2"/>
          <c:tx>
            <c:strRef>
              <c:f>'[COGNIFIT SCORES.xlsx]TS'!$P$54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'[COGNIFIT SCORES.xlsx]TS'!$M$55:$M$59</c:f>
              <c:strCache>
                <c:ptCount val="5"/>
                <c:pt idx="0">
                  <c:v>REASONING</c:v>
                </c:pt>
                <c:pt idx="1">
                  <c:v>MEMORY</c:v>
                </c:pt>
                <c:pt idx="2">
                  <c:v>ATTENTION</c:v>
                </c:pt>
                <c:pt idx="3">
                  <c:v>COORDINATION</c:v>
                </c:pt>
                <c:pt idx="4">
                  <c:v>PERCEPTION</c:v>
                </c:pt>
              </c:strCache>
            </c:strRef>
          </c:cat>
          <c:val>
            <c:numRef>
              <c:f>'[COGNIFIT SCORES.xlsx]TS'!$P$55:$P$59</c:f>
              <c:numCache>
                <c:formatCode>General</c:formatCode>
                <c:ptCount val="5"/>
                <c:pt idx="0">
                  <c:v>538</c:v>
                </c:pt>
                <c:pt idx="1">
                  <c:v>572</c:v>
                </c:pt>
                <c:pt idx="2">
                  <c:v>597</c:v>
                </c:pt>
                <c:pt idx="3">
                  <c:v>481</c:v>
                </c:pt>
                <c:pt idx="4">
                  <c:v>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DFA-4A9E-9DA9-C0208AFDE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2121615"/>
        <c:axId val="1582124527"/>
      </c:barChart>
      <c:catAx>
        <c:axId val="1582121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2124527"/>
        <c:crosses val="autoZero"/>
        <c:auto val="1"/>
        <c:lblAlgn val="ctr"/>
        <c:lblOffset val="100"/>
        <c:noMultiLvlLbl val="0"/>
      </c:catAx>
      <c:valAx>
        <c:axId val="1582124527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2121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0.04988</cdr:x>
      <cdr:y>0.31698</cdr:y>
    </cdr:from>
    <cdr:to>
      <cdr:x>1</cdr:x>
      <cdr:y>0.31698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79D019E4-8277-A2CB-D3F4-7B13C4F36D27}"/>
            </a:ext>
          </a:extLst>
        </cdr:cNvPr>
        <cdr:cNvCxnSpPr/>
      </cdr:nvCxnSpPr>
      <cdr:spPr>
        <a:xfrm xmlns:a="http://schemas.openxmlformats.org/drawingml/2006/main">
          <a:off x="368508" y="1593924"/>
          <a:ext cx="7019809" cy="0"/>
        </a:xfrm>
        <a:prstGeom xmlns:a="http://schemas.openxmlformats.org/drawingml/2006/main" prst="line">
          <a:avLst/>
        </a:prstGeom>
        <a:ln xmlns:a="http://schemas.openxmlformats.org/drawingml/2006/main" w="19050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0.03635</cdr:x>
      <cdr:y>0.28421</cdr:y>
    </cdr:from>
    <cdr:to>
      <cdr:x>0.98775</cdr:x>
      <cdr:y>0.28421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F63FD15-2BE0-BCE6-6145-15BD3557B8D0}"/>
            </a:ext>
          </a:extLst>
        </cdr:cNvPr>
        <cdr:cNvCxnSpPr/>
      </cdr:nvCxnSpPr>
      <cdr:spPr>
        <a:xfrm xmlns:a="http://schemas.openxmlformats.org/drawingml/2006/main">
          <a:off x="281497" y="1593170"/>
          <a:ext cx="7367707" cy="0"/>
        </a:xfrm>
        <a:prstGeom xmlns:a="http://schemas.openxmlformats.org/drawingml/2006/main" prst="line">
          <a:avLst/>
        </a:prstGeom>
        <a:ln xmlns:a="http://schemas.openxmlformats.org/drawingml/2006/main" w="19050" cap="flat" cmpd="sng" algn="ctr">
          <a:solidFill>
            <a:schemeClr val="accent2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56DDFD-3EFB-4CA3-AEF3-1A620DFEEF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5621" cy="501498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401DDA-1C8C-4C03-8A5A-FCCE0B5286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0936" y="1"/>
            <a:ext cx="2985621" cy="501498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93B5AF0E-2EFF-47FE-9137-A2AFD1518673}" type="datetime1">
              <a:rPr lang="en-GB" smtClean="0"/>
              <a:t>17/12/2024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CF5D20-7BDB-452D-A1C5-BCCCFF46AB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517217"/>
            <a:ext cx="2985621" cy="501498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955B0-914F-4255-AA8A-5B78DB6926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0936" y="9517217"/>
            <a:ext cx="2985621" cy="501498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A41F224F-CD78-484A-BC0C-772941C69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84200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0" cy="50267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701" y="0"/>
            <a:ext cx="2984870" cy="50267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BA77905F-FCE0-442F-A2F8-18B5059DC03B}" type="datetime1">
              <a:rPr lang="en-GB" smtClean="0"/>
              <a:t>17/12/2024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54125"/>
            <a:ext cx="6005513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9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516043"/>
            <a:ext cx="2984870" cy="50267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701" y="9516043"/>
            <a:ext cx="2984870" cy="50267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D5630F9B-5030-4AF2-BC89-9BBE4D4C8F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70311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7899" y="4821508"/>
            <a:ext cx="6032371" cy="4694535"/>
          </a:xfrm>
        </p:spPr>
        <p:txBody>
          <a:bodyPr/>
          <a:lstStyle/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MATRIX Neurological is a lived experience led registered charity founded over 10 years ago  </a:t>
            </a:r>
          </a:p>
          <a:p>
            <a:pPr marL="90170" indent="-90170">
              <a:lnSpc>
                <a:spcPct val="107000"/>
              </a:lnSpc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 to provide recovery support to children and young people who have sustained an acquired brain injury as the result of an accident or illness; and provide peer support to their families.</a:t>
            </a:r>
          </a:p>
          <a:p>
            <a:pPr marL="90170" indent="-90170">
              <a:lnSpc>
                <a:spcPct val="107000"/>
              </a:lnSpc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90170" indent="-90170"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	7 years ago, we started delivering cognitive stimulation interventions that has delivered significant improvements for children and young people.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30F9B-5030-4AF2-BC89-9BBE4D4C8F11}" type="slidenum">
              <a:rPr lang="en-GB" smtClean="0"/>
              <a:t>1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5AC09-8351-48F4-9EDD-3A9229DAF9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05CD2B9-5AE1-4941-BF00-F839ADF92391}" type="datetime1">
              <a:rPr lang="en-GB" smtClean="0"/>
              <a:t>17/12/2024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558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1325" y="344488"/>
            <a:ext cx="6005513" cy="3378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9389" y="3992250"/>
            <a:ext cx="6361189" cy="5523790"/>
          </a:xfrm>
        </p:spPr>
        <p:txBody>
          <a:bodyPr numCol="2"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30F9B-5030-4AF2-BC89-9BBE4D4C8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600BF-755D-4B24-A926-875277456A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C810F-2ED7-4CB1-8638-05FE37B5EE2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591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7899" y="4821508"/>
            <a:ext cx="6032371" cy="469453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30F9B-5030-4AF2-BC89-9BBE4D4C8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5AC09-8351-48F4-9EDD-3A9229DAF9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CD2B9-5AE1-4941-BF00-F839ADF92391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213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D2E5D-D032-D6D5-CED3-C25C2DA06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71CD8-3259-A9F0-4B00-341CFE355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288" y="0"/>
            <a:ext cx="6859587" cy="38592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E29CB-B553-D093-52E3-197526609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144" y="3959439"/>
            <a:ext cx="6725426" cy="5777632"/>
          </a:xfrm>
        </p:spPr>
        <p:txBody>
          <a:bodyPr/>
          <a:lstStyle/>
          <a:p>
            <a:r>
              <a:rPr lang="en-GB" dirty="0"/>
              <a:t>This young person had a stroke at age 10.</a:t>
            </a:r>
          </a:p>
          <a:p>
            <a:endParaRPr lang="en-GB" dirty="0"/>
          </a:p>
          <a:p>
            <a:r>
              <a:rPr lang="en-GB" dirty="0"/>
              <a:t>Learning difficulties emerged in secondary school and they received SEN support right through school.   </a:t>
            </a:r>
          </a:p>
          <a:p>
            <a:endParaRPr lang="en-GB" dirty="0"/>
          </a:p>
          <a:p>
            <a:r>
              <a:rPr lang="en-GB" dirty="0"/>
              <a:t>He was diagnosed as having a low IQ and low academic ability.  </a:t>
            </a:r>
          </a:p>
          <a:p>
            <a:endParaRPr lang="en-GB" dirty="0"/>
          </a:p>
          <a:p>
            <a:r>
              <a:rPr lang="en-GB" dirty="0"/>
              <a:t>He has been in and out of CAMHS for treatment – treatments made no difference.</a:t>
            </a:r>
          </a:p>
          <a:p>
            <a:endParaRPr lang="en-GB" dirty="0"/>
          </a:p>
          <a:p>
            <a:r>
              <a:rPr lang="en-GB" dirty="0"/>
              <a:t>The blue bars indicate where he was cognitively when he came to us.  </a:t>
            </a:r>
          </a:p>
          <a:p>
            <a:endParaRPr lang="en-GB" dirty="0"/>
          </a:p>
          <a:p>
            <a:r>
              <a:rPr lang="en-GB" dirty="0"/>
              <a:t>The green indicates a year later – and after a year in college.</a:t>
            </a:r>
          </a:p>
          <a:p>
            <a:endParaRPr lang="en-GB" dirty="0"/>
          </a:p>
          <a:p>
            <a:r>
              <a:rPr lang="en-GB" dirty="0"/>
              <a:t>He passed his first year with a distinction in IT!  In Year 2 – he has achieved Distinction, distinction and a Merit.</a:t>
            </a:r>
          </a:p>
          <a:p>
            <a:endParaRPr lang="en-GB" dirty="0"/>
          </a:p>
          <a:p>
            <a:r>
              <a:rPr lang="en-GB" dirty="0"/>
              <a:t>He is now moving on to Higher education.  His confidence has improved, his self-esteem is much improved. </a:t>
            </a:r>
          </a:p>
          <a:p>
            <a:endParaRPr lang="en-GB" dirty="0"/>
          </a:p>
          <a:p>
            <a:r>
              <a:rPr lang="en-GB" dirty="0"/>
              <a:t>He said – since working with us, things are much better for him.  The work we do makes it easier for him t learn and he gets things much quicker.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A5AAB-3E8C-49E3-548C-45B0CE2AE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30F9B-5030-4AF2-BC89-9BBE4D4C8F11}" type="slidenum">
              <a:rPr lang="en-GB" smtClean="0"/>
              <a:t>12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AF73A-515E-03BD-F26B-A975D82386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9E0BB79-4417-49FD-9B1C-E28415DF2D35}" type="datetime1">
              <a:rPr lang="en-GB" smtClean="0"/>
              <a:t>17/12/2024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646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0"/>
            <a:ext cx="6859587" cy="3859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1144" y="3959439"/>
            <a:ext cx="6725426" cy="5777632"/>
          </a:xfrm>
        </p:spPr>
        <p:txBody>
          <a:bodyPr/>
          <a:lstStyle/>
          <a:p>
            <a:r>
              <a:rPr lang="en-GB" dirty="0"/>
              <a:t>This young person had a concussion at age 3 at falling off a wall onto concrete.</a:t>
            </a:r>
          </a:p>
          <a:p>
            <a:endParaRPr lang="en-GB" dirty="0"/>
          </a:p>
          <a:p>
            <a:r>
              <a:rPr lang="en-GB" dirty="0"/>
              <a:t>Learning difficulties emerged in primary school and continued right through secondary school and into college.    She was diagnosed as having a low IQ and low academic ability.  </a:t>
            </a:r>
          </a:p>
          <a:p>
            <a:endParaRPr lang="en-GB" dirty="0"/>
          </a:p>
          <a:p>
            <a:r>
              <a:rPr lang="en-GB" dirty="0"/>
              <a:t>She has been in and out of CAMHS – no differences made or appropriate treatment given.</a:t>
            </a:r>
          </a:p>
          <a:p>
            <a:endParaRPr lang="en-GB" dirty="0"/>
          </a:p>
          <a:p>
            <a:r>
              <a:rPr lang="en-GB" dirty="0"/>
              <a:t>There was no consistency with her diagnosis – learning disability /  learning difficulty.</a:t>
            </a:r>
          </a:p>
          <a:p>
            <a:endParaRPr lang="en-GB" dirty="0"/>
          </a:p>
          <a:p>
            <a:r>
              <a:rPr lang="en-GB" dirty="0"/>
              <a:t>She was failed at school and by the local authority  – and failed under the Children Act.</a:t>
            </a:r>
          </a:p>
          <a:p>
            <a:endParaRPr lang="en-GB" dirty="0"/>
          </a:p>
          <a:p>
            <a:r>
              <a:rPr lang="en-GB" dirty="0"/>
              <a:t>Her education and formative years have been a traumatic experience.</a:t>
            </a:r>
          </a:p>
          <a:p>
            <a:endParaRPr lang="en-GB" dirty="0"/>
          </a:p>
          <a:p>
            <a:r>
              <a:rPr lang="en-GB" dirty="0"/>
              <a:t>When she first came to us, she cried uncontrollably when she thought about school.</a:t>
            </a:r>
          </a:p>
          <a:p>
            <a:endParaRPr lang="en-GB" dirty="0"/>
          </a:p>
          <a:p>
            <a:r>
              <a:rPr lang="en-GB" dirty="0"/>
              <a:t>When we assessed her – it was clear that she didn’t have  a low IQ by the way she handled a laptop and complete the online assessment.</a:t>
            </a:r>
          </a:p>
          <a:p>
            <a:endParaRPr lang="en-GB" dirty="0"/>
          </a:p>
          <a:p>
            <a:r>
              <a:rPr lang="en-GB" dirty="0"/>
              <a:t>She improved her cognitive skills, her confidence and her self-esteem.  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30F9B-5030-4AF2-BC89-9BBE4D4C8F11}" type="slidenum">
              <a:rPr lang="en-GB" smtClean="0"/>
              <a:t>13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20F62-C4F0-4812-B77D-2BB8E706E19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9E0BB79-4417-49FD-9B1C-E28415DF2D35}" type="datetime1">
              <a:rPr lang="en-GB" smtClean="0"/>
              <a:t>17/12/2024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506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103188"/>
            <a:ext cx="6859587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14858" y="4126002"/>
            <a:ext cx="6217432" cy="5790171"/>
          </a:xfrm>
        </p:spPr>
        <p:txBody>
          <a:bodyPr/>
          <a:lstStyle/>
          <a:p>
            <a:endParaRPr lang="en-GB" dirty="0"/>
          </a:p>
          <a:p>
            <a:r>
              <a:rPr lang="en-GB" sz="1100" dirty="0"/>
              <a:t>This young person had five head injuries from falls and impact injuries to the head.    </a:t>
            </a:r>
          </a:p>
          <a:p>
            <a:endParaRPr lang="en-GB" sz="1100" dirty="0"/>
          </a:p>
          <a:p>
            <a:r>
              <a:rPr lang="en-GB" sz="1100" dirty="0"/>
              <a:t>As they progressed through primary school they were falling more and more behind.  </a:t>
            </a:r>
          </a:p>
          <a:p>
            <a:endParaRPr lang="en-GB" sz="1100" dirty="0"/>
          </a:p>
          <a:p>
            <a:r>
              <a:rPr lang="en-GB" sz="1100" dirty="0"/>
              <a:t>Alarms bells rang at home and at school when in year 6 they scored 1 / 30 in a test. </a:t>
            </a:r>
          </a:p>
          <a:p>
            <a:endParaRPr lang="en-GB" sz="1100" dirty="0"/>
          </a:p>
          <a:p>
            <a:r>
              <a:rPr lang="en-GB" sz="1100" dirty="0"/>
              <a:t>They developed poor self-confidence and low self esteem and had poor physical and psychological health.  </a:t>
            </a:r>
          </a:p>
          <a:p>
            <a:r>
              <a:rPr lang="en-GB" sz="1100" dirty="0"/>
              <a:t> </a:t>
            </a:r>
          </a:p>
          <a:p>
            <a:r>
              <a:rPr lang="en-GB" sz="1100" dirty="0"/>
              <a:t>The blue bar represents where she was when she started with us.</a:t>
            </a:r>
          </a:p>
          <a:p>
            <a:endParaRPr lang="en-GB" sz="1100" dirty="0"/>
          </a:p>
          <a:p>
            <a:r>
              <a:rPr lang="en-GB" sz="1100" dirty="0"/>
              <a:t>The green represents the progress they made with us in 12 months </a:t>
            </a:r>
          </a:p>
          <a:p>
            <a:endParaRPr lang="en-GB" sz="1100" dirty="0"/>
          </a:p>
          <a:p>
            <a:r>
              <a:rPr lang="en-GB" sz="1100" dirty="0"/>
              <a:t>She is now coping better at secondary school and she can complete her homework with little help form her parents.</a:t>
            </a:r>
          </a:p>
          <a:p>
            <a:endParaRPr lang="en-GB" sz="11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30F9B-5030-4AF2-BC89-9BBE4D4C8F11}" type="slidenum">
              <a:rPr lang="en-GB" smtClean="0"/>
              <a:t>14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3FB57-078A-4575-ADC0-139EC5F8290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2278DA-23E8-40FF-9680-834DFD802F07}" type="datetime1">
              <a:rPr lang="en-GB" smtClean="0"/>
              <a:t>17/12/2024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285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103188"/>
            <a:ext cx="6859587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14858" y="4126002"/>
            <a:ext cx="6217432" cy="5790171"/>
          </a:xfrm>
        </p:spPr>
        <p:txBody>
          <a:bodyPr/>
          <a:lstStyle/>
          <a:p>
            <a:endParaRPr lang="en-GB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30F9B-5030-4AF2-BC89-9BBE4D4C8F11}" type="slidenum">
              <a:rPr lang="en-GB" smtClean="0"/>
              <a:t>15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3FB57-078A-4575-ADC0-139EC5F8290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2278DA-23E8-40FF-9680-834DFD802F07}" type="datetime1">
              <a:rPr lang="en-GB" smtClean="0"/>
              <a:t>17/12/2024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290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22275"/>
            <a:ext cx="6011863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30F9B-5030-4AF2-BC89-9BBE4D4C8F11}" type="slidenum">
              <a:rPr lang="en-GB" smtClean="0"/>
              <a:t>16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BD8F9-4C05-4A47-8734-84F087B9700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F8D064-FB54-4DD9-8AAA-890F673A8C9E}" type="datetime1">
              <a:rPr lang="en-GB" smtClean="0"/>
              <a:t>17/12/2024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761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6" y="4821506"/>
            <a:ext cx="5758021" cy="4694537"/>
          </a:xfrm>
        </p:spPr>
        <p:txBody>
          <a:bodyPr/>
          <a:lstStyle/>
          <a:p>
            <a:pPr marL="90170" indent="-90170"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Acquired brain injuries do NOT cause Autism or ADHD.  Both Autism and ADHD are genetic conditions and usually run in families.  </a:t>
            </a:r>
          </a:p>
          <a:p>
            <a:pPr marL="90170" indent="-90170"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FASD affects the normal development of the brain within the womb, so pre-birth.  FASD is therefore not an ABI.</a:t>
            </a:r>
          </a:p>
          <a:p>
            <a:pPr marL="90170" indent="-90170">
              <a:lnSpc>
                <a:spcPct val="107000"/>
              </a:lnSpc>
              <a:spcAft>
                <a:spcPts val="800"/>
              </a:spcAft>
            </a:pPr>
            <a:endParaRPr lang="en-GB" sz="1200" kern="100" dirty="0">
              <a:effectLst/>
              <a:latin typeface="Calibri body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0170" indent="-90170">
              <a:lnSpc>
                <a:spcPct val="107000"/>
              </a:lnSpc>
              <a:spcAft>
                <a:spcPts val="800"/>
              </a:spcAft>
            </a:pPr>
            <a:endParaRPr lang="en-GB" sz="1200" kern="100" dirty="0">
              <a:effectLst/>
              <a:latin typeface="Calibri body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30F9B-5030-4AF2-BC89-9BBE4D4C8F11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33582-F2F6-4E9D-BDD3-1691C3F6563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FA13389-9D9E-45FD-B12E-FD02B34CF47C}" type="datetime1">
              <a:rPr lang="en-GB" smtClean="0"/>
              <a:t>17/12/2024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724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1325" y="1254125"/>
            <a:ext cx="6342063" cy="3567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1115" y="4821506"/>
            <a:ext cx="6143137" cy="496396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*  </a:t>
            </a: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Has 100,000 miles of blood vessels.  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100 billion neurons each with up to 15,000 connections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kern="100" dirty="0"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A human brain is not fully developed until the age of 25.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kern="100" dirty="0"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It’s a complex organ and how it functions is little understood.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30F9B-5030-4AF2-BC89-9BBE4D4C8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7D9C2-8B19-4D12-AAFF-7B968F60F0C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AE35C-21DA-4B7D-AA5D-9D2C6445667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7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1325" y="344488"/>
            <a:ext cx="6005513" cy="3378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9389" y="3992250"/>
            <a:ext cx="6361189" cy="5523790"/>
          </a:xfrm>
        </p:spPr>
        <p:txBody>
          <a:bodyPr numCol="1"/>
          <a:lstStyle/>
          <a:p>
            <a:r>
              <a:rPr lang="en-GB" sz="1200" i="0" dirty="0">
                <a:latin typeface="+mn-lt"/>
              </a:rPr>
              <a:t>Two types – Traumatic Brain Injury (TBI) or Non-Traumatic Brain Injury (N-TBI or A-Traumatic). </a:t>
            </a:r>
            <a:r>
              <a:rPr lang="en-GB" sz="1200" b="0" i="0" dirty="0">
                <a:latin typeface="+mn-lt"/>
              </a:rPr>
              <a:t>  </a:t>
            </a:r>
          </a:p>
          <a:p>
            <a:r>
              <a:rPr lang="en-GB" sz="1200" b="0" dirty="0">
                <a:latin typeface="+mn-lt"/>
              </a:rPr>
              <a:t>TBI’s are the most common.</a:t>
            </a:r>
            <a:endParaRPr lang="en-GB" sz="12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9"/>
              </a:spcAft>
            </a:pPr>
            <a:endParaRPr lang="en-GB" sz="1200" b="0" dirty="0">
              <a:latin typeface="+mn-lt"/>
            </a:endParaRP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GB" sz="1200" b="0" dirty="0">
                <a:latin typeface="+mn-lt"/>
              </a:rPr>
              <a:t>Acquired brain injuries (both types) are the biggest cause of death and disability in the UK; yet the least recognised, least understood and least supported disability.</a:t>
            </a:r>
            <a:endParaRPr lang="en-GB" sz="12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GB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Public Health Data estimates that </a:t>
            </a:r>
            <a:r>
              <a:rPr lang="en-GB" sz="1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50% of all 4-year-olds </a:t>
            </a:r>
            <a:r>
              <a:rPr lang="en-GB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will already have an undiagnosed TBI!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GB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Lifetime costs to the state are up to</a:t>
            </a:r>
            <a:r>
              <a:rPr lang="en-GB" sz="1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£4.9m per child </a:t>
            </a:r>
            <a:r>
              <a:rPr lang="en-GB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unemployment benefits, social care and welfare support.  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GB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Appropriate interventions can bring about significant savings to the public purse. 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30F9B-5030-4AF2-BC89-9BBE4D4C8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600BF-755D-4B24-A926-875277456A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C810F-2ED7-4CB1-8638-05FE37B5EE2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065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1325" y="344488"/>
            <a:ext cx="6005513" cy="3378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9389" y="3992250"/>
            <a:ext cx="6361189" cy="5523790"/>
          </a:xfrm>
        </p:spPr>
        <p:txBody>
          <a:bodyPr numCol="1"/>
          <a:lstStyle/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SPECT Imaging appears to provide the clearest evidence of the severity and impact of an acquired brain injury on the brain.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endParaRPr lang="en-GB" sz="1200" kern="100" dirty="0">
              <a:effectLst/>
              <a:latin typeface="Calibri body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CT scans miss 65% of TBI’s and MRI Scans miss up to 70% which are provided by the NHS.  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endParaRPr lang="en-GB" sz="1200" kern="100" dirty="0">
              <a:effectLst/>
              <a:latin typeface="Calibri body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This leaves </a:t>
            </a:r>
            <a:r>
              <a:rPr lang="en-GB" kern="100" dirty="0"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thousands of</a:t>
            </a: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 people struggling with an undiagnosed traumatic brain injury.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30F9B-5030-4AF2-BC89-9BBE4D4C8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600BF-755D-4B24-A926-875277456A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C810F-2ED7-4CB1-8638-05FE37B5EE2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22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106363"/>
            <a:ext cx="6859587" cy="3859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1426" y="4330790"/>
            <a:ext cx="6445309" cy="4820037"/>
          </a:xfrm>
        </p:spPr>
        <p:txBody>
          <a:bodyPr/>
          <a:lstStyle/>
          <a:p>
            <a:r>
              <a:rPr lang="en-GB" dirty="0"/>
              <a:t>The Children’s Commissioner’s report highlighted the true reported prevalence of neuro-disability in children and young people and the neglect they face in this country.  Nothing has changed in over 12 years!</a:t>
            </a:r>
          </a:p>
          <a:p>
            <a:endParaRPr lang="en-GB" dirty="0"/>
          </a:p>
          <a:p>
            <a:r>
              <a:rPr lang="en-GB" dirty="0"/>
              <a:t>Children and young people who have sustained acquired brain injuries, are being mis-diagnosed with Autism or ADHD.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30F9B-5030-4AF2-BC89-9BBE4D4C8F11}" type="slidenum">
              <a:rPr lang="en-GB" smtClean="0"/>
              <a:t>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A9603-14AE-4D97-8346-310FE6B7D91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23CB9AF-4936-45AE-B914-0DC88BD14E9C}" type="datetime1">
              <a:rPr lang="en-GB" smtClean="0"/>
              <a:t>17/12/2024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270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" y="0"/>
            <a:ext cx="6824663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79958" y="4074414"/>
            <a:ext cx="6032509" cy="5549925"/>
          </a:xfrm>
        </p:spPr>
        <p:txBody>
          <a:bodyPr/>
          <a:lstStyle/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The first TBI was diagnosed 150 years ago, when neuroscience became a specialist field in acquired brain injuries.   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Traumatic brain injuries can be classified as mild, moderate or severe, but the impacts can be life-changing but across all.  </a:t>
            </a: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A person can be affected in one domain, have a small number of issues across all domains or have a wide range across all domains.  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Injury to a child’s developing brain has far reaching effects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Cognitive impairment may be masked in primary school and only become apparent in teenage years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It is therefore essential that people receive early restorative neuro-rehabilitation interventions.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lnSpc>
                <a:spcPct val="107000"/>
              </a:lnSpc>
            </a:pPr>
            <a:endParaRPr lang="en-US" sz="1200" b="1" dirty="0"/>
          </a:p>
          <a:p>
            <a:pPr marL="0" lvl="0" indent="0">
              <a:lnSpc>
                <a:spcPct val="107000"/>
              </a:lnSpc>
              <a:buFont typeface="+mj-lt"/>
              <a:buNone/>
            </a:pPr>
            <a:endParaRPr lang="en-GB" sz="1200" kern="100" dirty="0">
              <a:effectLst/>
              <a:latin typeface="Calibri body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30F9B-5030-4AF2-BC89-9BBE4D4C8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9FBDA-3969-46EA-AA6E-CB7E50D6DD1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50774-A720-4E91-BBC8-FF4D19B11521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665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B7368-5C00-0772-B891-EE2D3BFAD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156B8A-FAE4-3BE6-A91E-95537B3B7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700" y="0"/>
            <a:ext cx="6773863" cy="38115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04D596-8480-F3EE-F702-B5C9F83E1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533" y="4037153"/>
            <a:ext cx="6085761" cy="5253325"/>
          </a:xfrm>
        </p:spPr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None/>
              <a:tabLst>
                <a:tab pos="457200" algn="l"/>
              </a:tabLst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There exists a two-tier system for people with traumatic brain injuries in the UK.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u="sng" kern="100" dirty="0">
              <a:effectLst/>
              <a:latin typeface="Calibri body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u="sng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With a Legal Case for compensation</a:t>
            </a:r>
            <a:r>
              <a:rPr lang="en-GB" sz="1200" u="none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 i.e. road traffic accident and insurance claim.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Patients receive private and sustained neurorehabilitation interventions to support their ongoing recovery.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With No Legal Case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Patients are sent to mental health services.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Calibri body"/>
                <a:ea typeface="Aptos" panose="020B0004020202020204" pitchFamily="34" charset="0"/>
                <a:cs typeface="Times New Roman" panose="02020603050405020304" pitchFamily="18" charset="0"/>
              </a:rPr>
              <a:t>Patients receive no neuro-rehabilitation interventions which leaves them unnecessarily disabled.  </a:t>
            </a:r>
          </a:p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107F1-3452-432A-1A08-4FC709E7A6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30F9B-5030-4AF2-BC89-9BBE4D4C8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D15E3-4919-9952-C280-78C03405C2D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A2DBB1-9F1D-481C-B9CB-FD7B5726640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64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E5B5B-AD38-8722-B901-9FD7ECEFB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50AFEE-8579-C132-83C8-20D770DC6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700" y="0"/>
            <a:ext cx="6773863" cy="38115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CE6193-8E08-4429-7DA7-6DF5E05E7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980" y="4270177"/>
            <a:ext cx="5897502" cy="4793141"/>
          </a:xfrm>
        </p:spPr>
        <p:txBody>
          <a:bodyPr/>
          <a:lstStyle/>
          <a:p>
            <a:pPr lvl="0"/>
            <a:r>
              <a:rPr lang="en-GB" dirty="0"/>
              <a:t>The impacts of a lack of knowledgeable support and supportive interventions for children and young people living with an acquired brain injury are devastating for their recovery.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51FE7-3AFB-5F3C-4E41-FA1DF7185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30F9B-5030-4AF2-BC89-9BBE4D4C8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1A495-27E7-68AF-47EA-63C20A0B3B6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A2DBB1-9F1D-481C-B9CB-FD7B5726640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3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FF467-1B5E-4033-ACCE-0324A65ED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A7750-530D-4B2A-8EE2-DF73FF972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957FE-DB66-42A9-8794-12395E3D7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B77-B42A-469E-89AA-2E4A449FE90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3C79-6FC2-4493-BDC2-153E6044C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5301A-8FD0-43CE-9F7A-B8E6D2079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88C0-F5CA-44B6-991B-4FE05127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71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FC394-3CF2-4B37-8CD2-2BAAC6DA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D38FF-F099-4F4A-88DB-2AC31EC5E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9C7DA-5691-456E-8093-5D0BE7C2A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B77-B42A-469E-89AA-2E4A449FE90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00E68-35EA-43CA-B03C-28291AE9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09375-703F-4A58-B0B1-95898123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88C0-F5CA-44B6-991B-4FE05127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32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F21B86-13F7-4256-A06E-809F4005A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8853D-6603-4EDC-84B9-4D03ACFFE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DC691-7E07-41AE-8F64-44437C0B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B77-B42A-469E-89AA-2E4A449FE90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64FA5-24E6-4848-A218-1E833FBC6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A0C1C-E177-4801-81C4-E4FFF8E3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88C0-F5CA-44B6-991B-4FE05127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853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2ED7-0D7B-400D-B282-EA0CB416A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4013-4A88-464B-A7E0-50E54C9B6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A9593-B09B-4939-BC08-286E847AD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FA38-4078-40CA-8962-CD308053010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E7A0F-888A-425F-B012-ED6AD2805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FD7A0-4C81-48EA-B237-063CD032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496F9-20EC-47F2-BFEF-4E332C7F1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924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50B6E-D0E4-4182-BB6C-E18A36E8E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F49D-3F23-40FA-B987-200460D84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4F34-1851-4031-B73F-A004AFC26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FA38-4078-40CA-8962-CD308053010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C7199-60CD-4E4B-B62F-4A9A44F3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9A1DC-A8CB-4E8B-9576-A3EDD8DAA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496F9-20EC-47F2-BFEF-4E332C7F1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032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0F28-20D4-4694-B1DC-AA1928BB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229D6-BF9E-4E94-BA11-4BBB9B6F7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58C3D-66C1-4829-8298-7E51E15C5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FA38-4078-40CA-8962-CD308053010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8CBED-4823-4E79-9AC6-D6EAF151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31B2C-376D-431F-8CD5-9F2EA398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496F9-20EC-47F2-BFEF-4E332C7F1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783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7FE1F-06B0-4F00-BC35-C37CE3BEA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4E6F9-A58D-4883-8001-B1416726B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4AB9C-D118-48FB-9960-8EC3B0BA1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CE042-70A0-46B7-A698-4A13B654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FA38-4078-40CA-8962-CD308053010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09DC4-B2EE-47DE-8128-FF485D9C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0867-E409-4E7E-BEE7-3CD463E2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496F9-20EC-47F2-BFEF-4E332C7F1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418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1756B-D191-4933-A8C8-C5542EC11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D83E1-A1D7-4F13-96A0-561504E37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A8200-3445-486D-9754-4ED9D0AB9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E3489-A59B-4693-BA9B-336221768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EF5A9C-123C-45D2-B296-5DD730348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AD07B8-1183-4719-92DE-C7469AD9F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FA38-4078-40CA-8962-CD308053010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62A6-7E98-4634-9DB9-336D7FA8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844D3D-C6EC-4676-91F6-72FED0C9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496F9-20EC-47F2-BFEF-4E332C7F1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751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9449-AB25-4C98-850F-F16BDD9B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67E2D-9535-4B18-9096-D7C6242F2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FA38-4078-40CA-8962-CD308053010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7CA0-9635-4CC5-B164-22AF6E9D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331D9-BEF7-404D-8E86-FD4371881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496F9-20EC-47F2-BFEF-4E332C7F1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224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AC4F99-36E0-4408-9BB2-A8768431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FA38-4078-40CA-8962-CD308053010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F3B609-1821-4BCE-9C07-9515155E8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CF99-A1B7-47C4-880B-8155CA88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496F9-20EC-47F2-BFEF-4E332C7F1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005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74C8-C21D-49A4-A506-49ED20980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D3545-94B7-4E09-8702-40B575ED0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C6553-7BF5-4289-AFAE-BF30CD0C7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66EA7-6CCA-4409-ACA9-9C3FDBE8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FA38-4078-40CA-8962-CD308053010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38C32-46FE-4858-8DD2-7C85DA6D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77ED4-0E56-4480-80D2-D56823FC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496F9-20EC-47F2-BFEF-4E332C7F1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2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2636-9F82-4B6D-A068-9CCD18C9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B3ED3-279C-4E77-9C30-7B69F8C9F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D88EA-54B7-4189-B8D1-4A1FF4CC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B77-B42A-469E-89AA-2E4A449FE90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BE6B8-D37B-4496-98CA-62EAD15A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F7D22-D3A0-4A78-A09B-B9332779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88C0-F5CA-44B6-991B-4FE05127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542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43B77-8CC1-4F62-B5FB-59F93DFA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D0034-050B-4087-8BC5-A846AF6EF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01A62-1FAA-4040-AFBF-53F7FC218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89C16-D3A0-48D0-B03D-644E39778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FA38-4078-40CA-8962-CD308053010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FBB37-3FAF-4386-B776-DFDD7B521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CACF5-FCE4-4A90-9265-57BD3B167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496F9-20EC-47F2-BFEF-4E332C7F1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232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81675-CE5E-4259-B594-2CCA894C1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86F90-44D6-4660-BC60-AEB9C910F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1F2D1-418A-46E3-B7DF-DA36D661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FA38-4078-40CA-8962-CD308053010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86B69-B056-413E-90FB-0ABBA32A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87BAE-1E12-47D5-B23B-16555356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496F9-20EC-47F2-BFEF-4E332C7F1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636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D625A0-75C3-41E7-8C6C-399FB29E8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55EAE-7500-46D3-BE61-38BE96F86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2D535-4F42-4395-88F5-07E895083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FA38-4078-40CA-8962-CD308053010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5536B-7D6B-43C8-B084-C82691501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ADBE9-6284-4268-BE57-624F34BE6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496F9-20EC-47F2-BFEF-4E332C7F1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301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56DAF-E8CC-4F7A-B5FE-ABA9CA85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0147-6C59-41FF-903F-CB6BB4BA7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C0A19-9A47-41C7-A1D4-671696FF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B77-B42A-469E-89AA-2E4A449FE90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17ED6-C5A4-4AFE-B30A-46B40A38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4A253-BE73-479A-A555-FDF14B28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88C0-F5CA-44B6-991B-4FE05127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15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BFEFA-5B4C-4E05-A4EE-481AFE15C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1366-FD8F-48B3-A45E-39A958E1B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A6494-F128-480D-8879-980E926CB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6415A-D192-4F47-B1DD-FB90C317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B77-B42A-469E-89AA-2E4A449FE90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078C3-9D00-441C-9A2E-D5DEF0A3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0E0C4-CFD8-4083-A468-4A943DD1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88C0-F5CA-44B6-991B-4FE05127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643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A5EB-8468-4624-94EC-96396515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8B906-5855-4A8D-A18F-061C07CD2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3D74-6B31-4A7C-8604-68ABF4923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8BA522-AC78-43C1-BFF5-A67F30AC2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394DA9-B537-41CA-A2C2-EE6268EEE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4427F-CAF0-4228-B8C1-1D7AE8886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B77-B42A-469E-89AA-2E4A449FE90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EA389E-E65D-4330-B8E7-62B33AD6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7FB26-5720-4193-8C0F-8F3069840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88C0-F5CA-44B6-991B-4FE05127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75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30B5-8431-4D30-91A2-514EEFDFE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C9BF1-1965-434D-B015-7451C624A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B77-B42A-469E-89AA-2E4A449FE90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42E48-BE25-41EC-80E7-51C8FD5E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9C408-13AF-40DA-BFC0-9577AC3B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88C0-F5CA-44B6-991B-4FE05127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359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855168-FDDE-4478-BC0A-C2DE6C713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B77-B42A-469E-89AA-2E4A449FE90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B4D2E-BD1D-46BB-8B41-2DEF7F52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CABE6-50BD-4010-8094-173DAEDF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88C0-F5CA-44B6-991B-4FE05127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5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6F115-1D30-4415-9D3D-AA800FA6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3DEF5-9DB9-4D90-BE9E-187AE3F7A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89B10-4A61-453F-A8D5-0603F6CEF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D8B26-4F0F-434D-A9F0-D945E1A7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B77-B42A-469E-89AA-2E4A449FE90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05901-5897-43FD-ABBB-41C67EEAD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2918A-832B-483C-B489-5252EA85F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88C0-F5CA-44B6-991B-4FE05127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704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8E119-B22A-4616-B8C4-4FF746A0B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1B4E05-73C2-41F7-9E2A-5B40F93272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4B6AF-6A13-4063-A867-FCEC4744D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45453-ED7C-4DB7-8F9A-3AB5CAAD5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B77-B42A-469E-89AA-2E4A449FE90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9DFB1-D5A2-402F-999C-D684EA4E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4580D-252A-45D7-A166-A7791382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88C0-F5CA-44B6-991B-4FE05127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57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632A3D-3465-4C92-BBD3-50D076BA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BA575-CDD8-49A3-AE63-3AB982661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784E4-E07D-4284-98A4-3F123DEF9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36B77-B42A-469E-89AA-2E4A449FE90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E1E87-EB86-49B4-8F55-3565360DD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989C9-0282-4B9A-B196-372F44BCB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F88C0-F5CA-44B6-991B-4FE05127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2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2C5D66-BB61-4196-8DC5-5CBB1D95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E9D04-C6E6-4EAC-ABA0-CAD6C92EA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9FD7E-FA39-4C25-8E9B-415FF8999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0FA38-4078-40CA-8962-CD308053010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96AF-F515-440D-85F4-BC9473AF7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EF85B-969E-44C8-A32D-5AECCD3E2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496F9-20EC-47F2-BFEF-4E332C7F1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53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an@matrixneurological.org.uk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A933215-C7BB-4C90-887E-F0CAF8EDB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284" y="388414"/>
            <a:ext cx="7413379" cy="1963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94B96-2235-42C8-B593-469940C11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943" y="5508781"/>
            <a:ext cx="2951478" cy="11144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FBAB4BA-EDDB-471A-B2A1-A241D3DD8219}"/>
              </a:ext>
            </a:extLst>
          </p:cNvPr>
          <p:cNvSpPr txBox="1"/>
          <p:nvPr/>
        </p:nvSpPr>
        <p:spPr>
          <a:xfrm>
            <a:off x="1293090" y="2739910"/>
            <a:ext cx="92825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</a:rPr>
              <a:t>Understanding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</a:rPr>
              <a:t>Acquired Brain Injuries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73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10908-6B5A-4546-BBDC-98FCAF82E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81" y="455860"/>
            <a:ext cx="2951205" cy="55710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  <a:t>Things you need to know!</a:t>
            </a:r>
            <a:b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b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  <a:t>Upcoming Legislation &amp; Key Documents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B5C6C-6C6B-45D5-85C4-4179864C7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344" y="6193887"/>
            <a:ext cx="1280807" cy="521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6CA88-E4DB-4B34-B76F-FC96C9618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8311" y="6251168"/>
            <a:ext cx="1676545" cy="420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853E44-ED13-81AE-9B71-930365826167}"/>
              </a:ext>
            </a:extLst>
          </p:cNvPr>
          <p:cNvSpPr txBox="1"/>
          <p:nvPr/>
        </p:nvSpPr>
        <p:spPr>
          <a:xfrm>
            <a:off x="4685151" y="142475"/>
            <a:ext cx="3144416" cy="1200329"/>
          </a:xfrm>
          <a:prstGeom prst="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Lato" panose="020F0502020204030203" pitchFamily="34" charset="0"/>
              </a:rPr>
              <a:t>Acquired Brain Injury  Bill 2021</a:t>
            </a:r>
          </a:p>
          <a:p>
            <a:pPr algn="ctr"/>
            <a:endParaRPr lang="en-GB" sz="2400" b="1" dirty="0">
              <a:latin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AEF24-045F-DB12-E80C-9A9A24DE2264}"/>
              </a:ext>
            </a:extLst>
          </p:cNvPr>
          <p:cNvSpPr txBox="1"/>
          <p:nvPr/>
        </p:nvSpPr>
        <p:spPr>
          <a:xfrm>
            <a:off x="4700287" y="1431907"/>
            <a:ext cx="3144416" cy="47089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Make provision about meeting the needs of adults and children with an acquired brain injury; and for connected purposes. </a:t>
            </a:r>
          </a:p>
          <a:p>
            <a:endParaRPr lang="en-GB" sz="2000" b="1" dirty="0">
              <a:latin typeface="Lato" panose="020F0502020204030203" pitchFamily="34" charset="0"/>
            </a:endParaRPr>
          </a:p>
          <a:p>
            <a:r>
              <a:rPr lang="en-GB" sz="2000" dirty="0"/>
              <a:t>In this Act— “acquired brain injury” means any injury to the brain, whether through trauma or any other event, which produces neuro-cognitive impairment.</a:t>
            </a:r>
          </a:p>
          <a:p>
            <a:endParaRPr lang="en-GB" sz="2000" b="1" dirty="0">
              <a:latin typeface="Lato" panose="020F0502020204030203" pitchFamily="34" charset="0"/>
            </a:endParaRPr>
          </a:p>
          <a:p>
            <a:r>
              <a:rPr lang="en-GB" sz="2000" dirty="0"/>
              <a:t>It excludes Autism and other neuro-diverse conditions.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987E4-ABB6-3244-3A9B-939345A305CC}"/>
              </a:ext>
            </a:extLst>
          </p:cNvPr>
          <p:cNvSpPr txBox="1"/>
          <p:nvPr/>
        </p:nvSpPr>
        <p:spPr>
          <a:xfrm>
            <a:off x="8299325" y="142475"/>
            <a:ext cx="3419869" cy="1200329"/>
          </a:xfrm>
          <a:prstGeom prst="rect">
            <a:avLst/>
          </a:prstGeom>
          <a:solidFill>
            <a:srgbClr val="00B05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Lato" panose="020F0502020204030203" pitchFamily="34" charset="0"/>
              </a:rPr>
              <a:t>A New Community Rehabilitation and Reablement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A33C24-164F-7BC6-9080-E7E3EE1111E6}"/>
              </a:ext>
            </a:extLst>
          </p:cNvPr>
          <p:cNvSpPr txBox="1"/>
          <p:nvPr/>
        </p:nvSpPr>
        <p:spPr>
          <a:xfrm>
            <a:off x="8299324" y="1431907"/>
            <a:ext cx="3419870" cy="4708981"/>
          </a:xfrm>
          <a:prstGeom prst="rect">
            <a:avLst/>
          </a:prstGeom>
          <a:solidFill>
            <a:srgbClr val="99CC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Increasing community rehabilitation capacity  requires a shift in how services are organised and delivered to increase productivity and efficiency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Community rehabilitation to help people rehabilitate, re-able and recover as much as possible from the event and maximise their independence.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Cognitive recovery is equally important.</a:t>
            </a:r>
          </a:p>
        </p:txBody>
      </p:sp>
    </p:spTree>
    <p:extLst>
      <p:ext uri="{BB962C8B-B14F-4D97-AF65-F5344CB8AC3E}">
        <p14:creationId xmlns:p14="http://schemas.microsoft.com/office/powerpoint/2010/main" val="2330354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A933215-C7BB-4C90-887E-F0CAF8EDB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706" y="337703"/>
            <a:ext cx="5676237" cy="1503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94B96-2235-42C8-B593-469940C11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943" y="5508781"/>
            <a:ext cx="2951478" cy="11144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FBAB4BA-EDDB-471A-B2A1-A241D3DD8219}"/>
              </a:ext>
            </a:extLst>
          </p:cNvPr>
          <p:cNvSpPr txBox="1"/>
          <p:nvPr/>
        </p:nvSpPr>
        <p:spPr>
          <a:xfrm>
            <a:off x="1293090" y="2739910"/>
            <a:ext cx="92825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</a:rPr>
              <a:t>OUR OUTCOMES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63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B4E446-61A6-A910-870B-903F4CBC0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C119ED1-96B5-8B04-B7FE-1BE1F40DF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CA4A22F-DD77-295E-C21A-9D6E655A3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FD1A33-1F4F-8EDE-3409-309FEFB9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3" y="1088258"/>
            <a:ext cx="3343789" cy="44611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Our </a:t>
            </a:r>
            <a: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</a:rPr>
              <a:t>Outcomes following Cognitive Stimulation</a:t>
            </a:r>
            <a:b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</a:rPr>
              <a:t>Interventions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90DAD9AD-E3A3-FB3D-3B36-233E55B9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B7D65-E39C-7080-C374-0D8812ACD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020" y="642963"/>
            <a:ext cx="6906491" cy="5585619"/>
          </a:xfrm>
        </p:spPr>
        <p:txBody>
          <a:bodyPr anchor="ctr">
            <a:normAutofit/>
          </a:bodyPr>
          <a:lstStyle/>
          <a:p>
            <a:endParaRPr lang="en-GB" dirty="0">
              <a:latin typeface="Open Sans" panose="020B0606030504020204" pitchFamily="34" charset="0"/>
            </a:endParaRPr>
          </a:p>
          <a:p>
            <a:endParaRPr lang="en-GB" dirty="0">
              <a:latin typeface="Open Sans" panose="020B0606030504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9461C9E-2742-6841-36D2-892652476B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36896"/>
              </p:ext>
            </p:extLst>
          </p:nvPr>
        </p:nvGraphicFramePr>
        <p:xfrm>
          <a:off x="4122778" y="48500"/>
          <a:ext cx="7803904" cy="5824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EE9681-5E68-C43E-F722-0DDEDDB27EA4}"/>
              </a:ext>
            </a:extLst>
          </p:cNvPr>
          <p:cNvCxnSpPr/>
          <p:nvPr/>
        </p:nvCxnSpPr>
        <p:spPr>
          <a:xfrm>
            <a:off x="4719851" y="1897252"/>
            <a:ext cx="6913984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702EE3B-2851-58CC-16F3-2C4B422D3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215" y="5983001"/>
            <a:ext cx="1969179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F69BEB-6ECF-2AE4-B334-E627439F9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9219" y="6266416"/>
            <a:ext cx="1676545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75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313513-1992-4D08-843B-9E9801F8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64" y="1116249"/>
            <a:ext cx="3418635" cy="44611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Our Outcomes following </a:t>
            </a:r>
            <a:r>
              <a:rPr lang="en-GB" sz="4000" b="1" dirty="0" err="1">
                <a:solidFill>
                  <a:srgbClr val="FFFFFF"/>
                </a:solidFill>
                <a:latin typeface="Lato" panose="020F050202020403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Cognitve</a:t>
            </a:r>
            <a: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Stimulation Interventions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C70223-5ED3-4D48-8D0E-2D7343B6F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484" y="361710"/>
            <a:ext cx="7062351" cy="5178568"/>
          </a:xfrm>
        </p:spPr>
        <p:txBody>
          <a:bodyPr anchor="ctr">
            <a:normAutofit/>
          </a:bodyPr>
          <a:lstStyle/>
          <a:p>
            <a:endParaRPr lang="en-GB" dirty="0">
              <a:latin typeface="Open Sans" panose="020B0606030504020204" pitchFamily="34" charset="0"/>
            </a:endParaRPr>
          </a:p>
          <a:p>
            <a:endParaRPr lang="en-GB" dirty="0">
              <a:latin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EC5301-307B-38E4-8D65-9E279C0DC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215" y="5983001"/>
            <a:ext cx="1969179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17FAD-AD88-D9F4-1A71-10D47DD31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219" y="6266416"/>
            <a:ext cx="1676545" cy="420660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C06B479-5290-498B-AB41-DEEF957714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712176"/>
              </p:ext>
            </p:extLst>
          </p:nvPr>
        </p:nvGraphicFramePr>
        <p:xfrm>
          <a:off x="4403189" y="255897"/>
          <a:ext cx="7388317" cy="5028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05770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313513-1992-4D08-843B-9E9801F8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45" y="1198418"/>
            <a:ext cx="3313735" cy="44611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</a:rPr>
              <a:t>Our Outcomes following Cognitive Stimulation Interventions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C70223-5ED3-4D48-8D0E-2D7343B6F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484" y="602478"/>
            <a:ext cx="6906491" cy="5585619"/>
          </a:xfrm>
        </p:spPr>
        <p:txBody>
          <a:bodyPr anchor="ctr">
            <a:normAutofit/>
          </a:bodyPr>
          <a:lstStyle/>
          <a:p>
            <a:endParaRPr lang="en-GB" dirty="0">
              <a:latin typeface="Open Sans" panose="020B0606030504020204" pitchFamily="34" charset="0"/>
            </a:endParaRPr>
          </a:p>
          <a:p>
            <a:endParaRPr lang="en-GB" dirty="0">
              <a:latin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1DAD3-A4E4-18EE-70FC-CEAF85DD0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246" y="6017285"/>
            <a:ext cx="1879148" cy="715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AFAC38-EED2-9034-52C7-70458F7B7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219" y="6266416"/>
            <a:ext cx="1676545" cy="420660"/>
          </a:xfrm>
          <a:prstGeom prst="rect">
            <a:avLst/>
          </a:prstGeom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692CB3F-0DDF-D558-3F7E-A328B1164D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46805"/>
              </p:ext>
            </p:extLst>
          </p:nvPr>
        </p:nvGraphicFramePr>
        <p:xfrm>
          <a:off x="4167272" y="319088"/>
          <a:ext cx="7744085" cy="5605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9999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313513-1992-4D08-843B-9E9801F8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46" y="1198418"/>
            <a:ext cx="3200400" cy="44611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</a:rPr>
              <a:t>Our Outcomes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C70223-5ED3-4D48-8D0E-2D7343B6F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484" y="602478"/>
            <a:ext cx="6906491" cy="5414807"/>
          </a:xfrm>
        </p:spPr>
        <p:txBody>
          <a:bodyPr anchor="ctr">
            <a:normAutofit/>
          </a:bodyPr>
          <a:lstStyle/>
          <a:p>
            <a:endParaRPr lang="en-GB" dirty="0">
              <a:latin typeface="Open Sans" panose="020B0606030504020204" pitchFamily="34" charset="0"/>
            </a:endParaRPr>
          </a:p>
          <a:p>
            <a:endParaRPr lang="en-GB" dirty="0">
              <a:latin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1DAD3-A4E4-18EE-70FC-CEAF85DD0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246" y="6017285"/>
            <a:ext cx="1879148" cy="715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AFAC38-EED2-9034-52C7-70458F7B7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219" y="6266416"/>
            <a:ext cx="1676545" cy="42066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EB40D36-18B9-4FF2-9B18-C0BA642DAA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680917"/>
              </p:ext>
            </p:extLst>
          </p:nvPr>
        </p:nvGraphicFramePr>
        <p:xfrm>
          <a:off x="4035164" y="353347"/>
          <a:ext cx="7692548" cy="4920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F8DE7-B29F-A763-C7FA-E72A86922589}"/>
              </a:ext>
            </a:extLst>
          </p:cNvPr>
          <p:cNvCxnSpPr/>
          <p:nvPr/>
        </p:nvCxnSpPr>
        <p:spPr>
          <a:xfrm>
            <a:off x="4393324" y="1786759"/>
            <a:ext cx="7240511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078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1809C7D-BE16-4D57-8A23-8DFB23C50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615699"/>
            <a:ext cx="4074160" cy="934458"/>
          </a:xfrm>
          <a:prstGeom prst="rect">
            <a:avLst/>
          </a:prstGeom>
          <a:solidFill>
            <a:srgbClr val="162F33">
              <a:lumMod val="50000"/>
              <a:lumOff val="50000"/>
            </a:srgbClr>
          </a:solidFill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FA282B0-3DC5-40BB-BEF7-C6AED2E2B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31" y="5974002"/>
            <a:ext cx="1887894" cy="71307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3063B3-C73A-40FB-971A-B90C70916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91804" y="1077150"/>
            <a:ext cx="7046739" cy="4703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C4825-CE5D-455E-8ACE-F7EB99F154F1}"/>
              </a:ext>
            </a:extLst>
          </p:cNvPr>
          <p:cNvSpPr txBox="1"/>
          <p:nvPr/>
        </p:nvSpPr>
        <p:spPr>
          <a:xfrm>
            <a:off x="377931" y="3894829"/>
            <a:ext cx="3736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</a:rPr>
              <a:t>T:  01642 989116</a:t>
            </a:r>
          </a:p>
          <a:p>
            <a:endParaRPr lang="en-GB" b="1" dirty="0">
              <a:latin typeface="Lato" panose="020F0502020204030203" pitchFamily="34" charset="0"/>
            </a:endParaRPr>
          </a:p>
          <a:p>
            <a:r>
              <a:rPr lang="en-GB" b="1" dirty="0">
                <a:latin typeface="Lato" panose="020F0502020204030203" pitchFamily="34" charset="0"/>
              </a:rPr>
              <a:t>E:  </a:t>
            </a:r>
            <a:r>
              <a:rPr lang="en-GB" b="1" dirty="0">
                <a:latin typeface="Lato" panose="020F0502020204030203" pitchFamily="34" charset="0"/>
                <a:hlinkClick r:id="rId6"/>
              </a:rPr>
              <a:t>jan@matrixneurological.org.uk</a:t>
            </a:r>
            <a:endParaRPr lang="en-GB" b="1" dirty="0">
              <a:latin typeface="Lato" panose="020F0502020204030203" pitchFamily="34" charset="0"/>
            </a:endParaRPr>
          </a:p>
          <a:p>
            <a:endParaRPr lang="en-GB" b="1" dirty="0">
              <a:latin typeface="Lato" panose="020F0502020204030203" pitchFamily="34" charset="0"/>
            </a:endParaRPr>
          </a:p>
          <a:p>
            <a:r>
              <a:rPr lang="en-GB" b="1" dirty="0">
                <a:latin typeface="Lato" panose="020F0502020204030203" pitchFamily="34" charset="0"/>
              </a:rPr>
              <a:t>W: www.matrixneurological.org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17834-087E-39C8-B725-E385587CD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9219" y="6266416"/>
            <a:ext cx="1676545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42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19AC4-D17B-42B7-87DD-6164797F7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12" y="1069597"/>
            <a:ext cx="3200400" cy="4461163"/>
          </a:xfrm>
        </p:spPr>
        <p:txBody>
          <a:bodyPr>
            <a:normAutofit/>
          </a:bodyPr>
          <a:lstStyle/>
          <a:p>
            <a:r>
              <a:rPr kumimoji="0" lang="en-GB" sz="40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</a:rPr>
              <a:t>What is an Acquired Brain Injury? (ABI)</a:t>
            </a:r>
            <a:endParaRPr lang="en-GB" sz="40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AE601-85E8-42E8-BE1A-0B4E452A6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625" y="134783"/>
            <a:ext cx="7926405" cy="4531162"/>
          </a:xfrm>
        </p:spPr>
        <p:txBody>
          <a:bodyPr anchor="ctr">
            <a:normAutofit/>
          </a:bodyPr>
          <a:lstStyle/>
          <a:p>
            <a:pPr marL="91440" marR="0" lvl="0" indent="-9144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 "/>
              <a:tabLst/>
              <a:defRPr/>
            </a:pPr>
            <a:r>
              <a:rPr kumimoji="0" lang="en-GB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cs typeface="Arial" panose="020B0604020202020204" pitchFamily="34" charset="0"/>
              </a:rPr>
              <a:t>Brain damage caused by events (post</a:t>
            </a:r>
            <a:r>
              <a:rPr kumimoji="0" lang="en-GB" sz="3200" b="1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cs typeface="Arial" panose="020B0604020202020204" pitchFamily="34" charset="0"/>
              </a:rPr>
              <a:t> birth) to a ‘NORMAL’ brain</a:t>
            </a:r>
          </a:p>
          <a:p>
            <a:pPr marL="91440" marR="0" lvl="0" indent="-9144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 "/>
              <a:tabLst/>
              <a:defRPr/>
            </a:pPr>
            <a:r>
              <a:rPr kumimoji="0" lang="en-GB" sz="3200" b="1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1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cs typeface="Arial" panose="020B0604020202020204" pitchFamily="34" charset="0"/>
              </a:rPr>
              <a:t>(i.e. that which is assumed to have the potential for normal development rather than as part of a birth complication, genetic or congenital disorder)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000" b="1" i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000" b="1" i="1" dirty="0">
                <a:latin typeface="Lato" panose="020F0502020204030203" pitchFamily="34" charset="0"/>
                <a:cs typeface="Arial" panose="020B0604020202020204" pitchFamily="34" charset="0"/>
              </a:rPr>
              <a:t>(Source: Paediatrician Neuro-disability)</a:t>
            </a:r>
            <a:endParaRPr kumimoji="0" lang="en-GB" sz="2000" b="1" i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6E609-9710-446D-A4E0-CE64E0242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063" y="5967743"/>
            <a:ext cx="1676545" cy="682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AEB11-E7D9-4CDE-A33B-FEC66EA1C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831" y="6229894"/>
            <a:ext cx="1676545" cy="420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9F35AD-FBB5-65A0-3A03-41675CE48052}"/>
              </a:ext>
            </a:extLst>
          </p:cNvPr>
          <p:cNvSpPr txBox="1"/>
          <p:nvPr/>
        </p:nvSpPr>
        <p:spPr>
          <a:xfrm>
            <a:off x="4167267" y="4448326"/>
            <a:ext cx="7729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3600" b="1" i="1" dirty="0">
                <a:latin typeface="Lato" panose="020F0502020204030203" pitchFamily="34" charset="0"/>
                <a:cs typeface="Arial" panose="020B0604020202020204" pitchFamily="34" charset="0"/>
              </a:rPr>
              <a:t>It not a mental health condition.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3600" b="1" i="1" dirty="0">
                <a:latin typeface="Lato" panose="020F0502020204030203" pitchFamily="34" charset="0"/>
                <a:cs typeface="Arial" panose="020B0604020202020204" pitchFamily="34" charset="0"/>
              </a:rPr>
              <a:t>It is not Autism or ADHD!</a:t>
            </a:r>
            <a:endParaRPr kumimoji="0" lang="en-GB" sz="3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3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19AC4-D17B-42B7-87DD-6164797F7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70" y="1065776"/>
            <a:ext cx="3042724" cy="4636753"/>
          </a:xfrm>
        </p:spPr>
        <p:txBody>
          <a:bodyPr>
            <a:normAutofit fontScale="90000"/>
          </a:bodyPr>
          <a:lstStyle/>
          <a:p>
            <a:r>
              <a:rPr kumimoji="0" lang="en-GB" sz="40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</a:rPr>
              <a:t>The Human Brain</a:t>
            </a:r>
            <a:br>
              <a:rPr kumimoji="0" lang="en-GB" sz="40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</a:rPr>
            </a:br>
            <a:br>
              <a:rPr kumimoji="0" lang="en-GB" sz="40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</a:rPr>
            </a:br>
            <a:r>
              <a:rPr kumimoji="0" lang="en-GB" sz="40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</a:rPr>
              <a:t>Different lobes are responsible for different functions that work   inter-dependently  </a:t>
            </a:r>
            <a:endParaRPr lang="en-GB" sz="40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AE601-85E8-42E8-BE1A-0B4E452A6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91440" marR="0" lvl="0" indent="-9144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 "/>
              <a:tabLst/>
              <a:defRPr/>
            </a:pPr>
            <a:endParaRPr kumimoji="0" lang="en-GB" sz="17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 panose="020F0502020204030203" pitchFamily="34" charset="0"/>
              <a:cs typeface="Arial" panose="020B0604020202020204" pitchFamily="34" charset="0"/>
            </a:endParaRPr>
          </a:p>
          <a:p>
            <a:endParaRPr lang="en-GB" sz="1700" dirty="0">
              <a:latin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6E609-9710-446D-A4E0-CE64E0242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730" y="6091771"/>
            <a:ext cx="1676545" cy="682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AEB11-E7D9-4CDE-A33B-FEC66EA1C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747" y="6226676"/>
            <a:ext cx="1676545" cy="42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D85EBE-9E8F-54AB-CDDD-C08CA1533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366" y="1237216"/>
            <a:ext cx="3777070" cy="30214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8D5845-D611-8BBA-5F23-8FD089F1D427}"/>
              </a:ext>
            </a:extLst>
          </p:cNvPr>
          <p:cNvSpPr txBox="1"/>
          <p:nvPr/>
        </p:nvSpPr>
        <p:spPr>
          <a:xfrm>
            <a:off x="3871987" y="268836"/>
            <a:ext cx="2758079" cy="1400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rgbClr val="E08E94"/>
                </a:solidFill>
                <a:latin typeface="Lato" panose="020F0502020204030203" pitchFamily="34" charset="0"/>
              </a:rPr>
              <a:t>Parietal Lobe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Knowing right from left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Sensation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Reading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Body orientation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B8483-33A6-D4CE-9D38-A693683E20FF}"/>
              </a:ext>
            </a:extLst>
          </p:cNvPr>
          <p:cNvSpPr txBox="1"/>
          <p:nvPr/>
        </p:nvSpPr>
        <p:spPr>
          <a:xfrm>
            <a:off x="9194401" y="319088"/>
            <a:ext cx="2817891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rgbClr val="436A84"/>
                </a:solidFill>
                <a:latin typeface="Lato" panose="020F0502020204030203" pitchFamily="34" charset="0"/>
              </a:rPr>
              <a:t>Frontal Lobe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Emotional traits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Reasoning (judgement)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Speaking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Voluntary motor activity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2CC30-D690-390F-A86B-A3D9813F0054}"/>
              </a:ext>
            </a:extLst>
          </p:cNvPr>
          <p:cNvSpPr txBox="1"/>
          <p:nvPr/>
        </p:nvSpPr>
        <p:spPr>
          <a:xfrm>
            <a:off x="4317856" y="2110862"/>
            <a:ext cx="1805892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rgbClr val="A041A5"/>
                </a:solidFill>
                <a:latin typeface="Lato" panose="020F0502020204030203" pitchFamily="34" charset="0"/>
              </a:rPr>
              <a:t>Occipital Lobe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Colour Perception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E00D8-AD83-C8E9-0BEF-FEB581D9FAED}"/>
              </a:ext>
            </a:extLst>
          </p:cNvPr>
          <p:cNvSpPr txBox="1"/>
          <p:nvPr/>
        </p:nvSpPr>
        <p:spPr>
          <a:xfrm>
            <a:off x="4296724" y="3557801"/>
            <a:ext cx="2604123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rgbClr val="CF8C31"/>
                </a:solidFill>
                <a:latin typeface="Lato" panose="020F0502020204030203" pitchFamily="34" charset="0"/>
              </a:rPr>
              <a:t>Cerebellum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Balance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Coordination &amp; control of voluntary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Fine muscle control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4BF91-8A14-D97E-061B-D3D37757F3E6}"/>
              </a:ext>
            </a:extLst>
          </p:cNvPr>
          <p:cNvSpPr txBox="1"/>
          <p:nvPr/>
        </p:nvSpPr>
        <p:spPr>
          <a:xfrm>
            <a:off x="9413923" y="2821287"/>
            <a:ext cx="2748560" cy="1400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rgbClr val="7ACA4A"/>
                </a:solidFill>
                <a:latin typeface="Lato" panose="020F0502020204030203" pitchFamily="34" charset="0"/>
              </a:rPr>
              <a:t>Temporal Lobe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Understanding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Behaviour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Hearing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9351B6-842F-F821-E199-3051A7B4EBC7}"/>
              </a:ext>
            </a:extLst>
          </p:cNvPr>
          <p:cNvSpPr txBox="1"/>
          <p:nvPr/>
        </p:nvSpPr>
        <p:spPr>
          <a:xfrm>
            <a:off x="7739048" y="4539698"/>
            <a:ext cx="2748560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rgbClr val="BE981E"/>
                </a:solidFill>
                <a:latin typeface="Lato" panose="020F0502020204030203" pitchFamily="34" charset="0"/>
              </a:rPr>
              <a:t>Brain 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Breathing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Body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Digestion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Alertness / sleep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Lato" panose="020F0502020204030203" pitchFamily="34" charset="0"/>
              </a:rPr>
              <a:t>Swallowing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9DF35B-07AA-7B4C-F604-C7EC6E7DFC37}"/>
              </a:ext>
            </a:extLst>
          </p:cNvPr>
          <p:cNvCxnSpPr/>
          <p:nvPr/>
        </p:nvCxnSpPr>
        <p:spPr>
          <a:xfrm>
            <a:off x="6645861" y="1237216"/>
            <a:ext cx="438995" cy="344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C4249F-A3B4-6031-E057-9470A1A8638C}"/>
              </a:ext>
            </a:extLst>
          </p:cNvPr>
          <p:cNvCxnSpPr>
            <a:cxnSpLocks/>
          </p:cNvCxnSpPr>
          <p:nvPr/>
        </p:nvCxnSpPr>
        <p:spPr>
          <a:xfrm>
            <a:off x="5993218" y="2530467"/>
            <a:ext cx="351256" cy="277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453D76-E28F-9D18-05A0-3117D88B0338}"/>
              </a:ext>
            </a:extLst>
          </p:cNvPr>
          <p:cNvCxnSpPr>
            <a:cxnSpLocks/>
          </p:cNvCxnSpPr>
          <p:nvPr/>
        </p:nvCxnSpPr>
        <p:spPr>
          <a:xfrm flipV="1">
            <a:off x="6729073" y="3526557"/>
            <a:ext cx="505406" cy="446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5C37965-1F5F-DDB1-1AE5-3B56131FD5F1}"/>
              </a:ext>
            </a:extLst>
          </p:cNvPr>
          <p:cNvCxnSpPr>
            <a:cxnSpLocks/>
          </p:cNvCxnSpPr>
          <p:nvPr/>
        </p:nvCxnSpPr>
        <p:spPr>
          <a:xfrm flipH="1">
            <a:off x="8795151" y="1148076"/>
            <a:ext cx="387329" cy="532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58997B9-5F20-DB5E-F9A8-634F32047BAF}"/>
              </a:ext>
            </a:extLst>
          </p:cNvPr>
          <p:cNvCxnSpPr>
            <a:cxnSpLocks/>
          </p:cNvCxnSpPr>
          <p:nvPr/>
        </p:nvCxnSpPr>
        <p:spPr>
          <a:xfrm flipH="1" flipV="1">
            <a:off x="7640908" y="3749752"/>
            <a:ext cx="522278" cy="693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82C19B2-1A1A-4870-CFEE-167CF383F753}"/>
              </a:ext>
            </a:extLst>
          </p:cNvPr>
          <p:cNvCxnSpPr>
            <a:cxnSpLocks/>
          </p:cNvCxnSpPr>
          <p:nvPr/>
        </p:nvCxnSpPr>
        <p:spPr>
          <a:xfrm flipH="1" flipV="1">
            <a:off x="8801440" y="2766966"/>
            <a:ext cx="608989" cy="263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730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10908-6B5A-4546-BBDC-98FCAF82E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81" y="455860"/>
            <a:ext cx="2951205" cy="55710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  <a:t>How are Acquired Brain Injuries Caused?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B5C6C-6C6B-45D5-85C4-4179864C7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344" y="6193887"/>
            <a:ext cx="1280807" cy="521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6CA88-E4DB-4B34-B76F-FC96C9618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8311" y="6251168"/>
            <a:ext cx="1676545" cy="420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853E44-ED13-81AE-9B71-930365826167}"/>
              </a:ext>
            </a:extLst>
          </p:cNvPr>
          <p:cNvSpPr txBox="1"/>
          <p:nvPr/>
        </p:nvSpPr>
        <p:spPr>
          <a:xfrm>
            <a:off x="4686502" y="347835"/>
            <a:ext cx="3144416" cy="1200329"/>
          </a:xfrm>
          <a:prstGeom prst="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Lato" panose="020F0502020204030203" pitchFamily="34" charset="0"/>
              </a:rPr>
              <a:t>Type 1</a:t>
            </a:r>
          </a:p>
          <a:p>
            <a:pPr algn="ctr"/>
            <a:r>
              <a:rPr lang="en-GB" sz="2400" b="1" dirty="0">
                <a:latin typeface="Lato" panose="020F0502020204030203" pitchFamily="34" charset="0"/>
              </a:rPr>
              <a:t>Traumatic Brain Injury (TBI)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AEF24-045F-DB12-E80C-9A9A24DE2264}"/>
              </a:ext>
            </a:extLst>
          </p:cNvPr>
          <p:cNvSpPr txBox="1"/>
          <p:nvPr/>
        </p:nvSpPr>
        <p:spPr>
          <a:xfrm>
            <a:off x="4699336" y="1720274"/>
            <a:ext cx="3144416" cy="44012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Lato" panose="020F0502020204030203" pitchFamily="34" charset="0"/>
              </a:rPr>
              <a:t>Causes: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Falls &amp; Trips (1 metre)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Road Traffic Accidents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Concussion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Extreme Sports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Cycling Accidents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High Velocity Impacts </a:t>
            </a:r>
          </a:p>
          <a:p>
            <a:r>
              <a:rPr lang="en-GB" sz="2000" b="1" dirty="0">
                <a:latin typeface="Lato" panose="020F0502020204030203" pitchFamily="34" charset="0"/>
              </a:rPr>
              <a:t>     (i.e. Golf Ball)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Sporting Head Injuries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Assault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Being dropped (toddlers and infants)</a:t>
            </a:r>
          </a:p>
          <a:p>
            <a:endParaRPr lang="en-GB" sz="2000" b="1" dirty="0">
              <a:latin typeface="Lato" panose="020F0502020204030203" pitchFamily="34" charset="0"/>
            </a:endParaRPr>
          </a:p>
          <a:p>
            <a:endParaRPr lang="en-GB" sz="2000" b="1" dirty="0">
              <a:latin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987E4-ABB6-3244-3A9B-939345A305CC}"/>
              </a:ext>
            </a:extLst>
          </p:cNvPr>
          <p:cNvSpPr txBox="1"/>
          <p:nvPr/>
        </p:nvSpPr>
        <p:spPr>
          <a:xfrm>
            <a:off x="8300000" y="347835"/>
            <a:ext cx="3419869" cy="1200329"/>
          </a:xfrm>
          <a:prstGeom prst="rect">
            <a:avLst/>
          </a:prstGeom>
          <a:solidFill>
            <a:srgbClr val="00B05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Lato" panose="020F0502020204030203" pitchFamily="34" charset="0"/>
              </a:rPr>
              <a:t>Type 2</a:t>
            </a:r>
          </a:p>
          <a:p>
            <a:pPr algn="ctr"/>
            <a:r>
              <a:rPr lang="en-GB" sz="2400" b="1" dirty="0">
                <a:latin typeface="Lato" panose="020F0502020204030203" pitchFamily="34" charset="0"/>
              </a:rPr>
              <a:t>Non-Traumatic Brain Injury (N-TBI)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A33C24-164F-7BC6-9080-E7E3EE1111E6}"/>
              </a:ext>
            </a:extLst>
          </p:cNvPr>
          <p:cNvSpPr txBox="1"/>
          <p:nvPr/>
        </p:nvSpPr>
        <p:spPr>
          <a:xfrm>
            <a:off x="8306417" y="1720273"/>
            <a:ext cx="3419870" cy="4401205"/>
          </a:xfrm>
          <a:prstGeom prst="rect">
            <a:avLst/>
          </a:prstGeom>
          <a:solidFill>
            <a:srgbClr val="99CC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Lato" panose="020F0502020204030203" pitchFamily="34" charset="0"/>
              </a:rPr>
              <a:t>Causes: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Stroke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Meningitis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Encephalitis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Hydrocephalus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Brain Haemorrhage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Brain Tumour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Cardiac Arrest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Drowning/Nr drowning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Strangulation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Suffocation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Poisoning/Sepsis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Chemotherapy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Lato" panose="020F0502020204030203" pitchFamily="34" charset="0"/>
              </a:rPr>
              <a:t>Covid 19</a:t>
            </a:r>
          </a:p>
        </p:txBody>
      </p:sp>
    </p:spTree>
    <p:extLst>
      <p:ext uri="{BB962C8B-B14F-4D97-AF65-F5344CB8AC3E}">
        <p14:creationId xmlns:p14="http://schemas.microsoft.com/office/powerpoint/2010/main" val="4267982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10908-6B5A-4546-BBDC-98FCAF82E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81" y="455860"/>
            <a:ext cx="2951205" cy="5571066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Lato" panose="020F0502020204030203" pitchFamily="34" charset="0"/>
              </a:rPr>
              <a:t>What does a TBI look like with SPECT imaging</a:t>
            </a:r>
            <a: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  <a:t>?</a:t>
            </a:r>
            <a:b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b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b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  <a:t>Source: </a:t>
            </a:r>
            <a:b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  <a:t>Dr D Amen</a:t>
            </a:r>
            <a:b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US" sz="4000" b="1" kern="1200" dirty="0">
                <a:solidFill>
                  <a:srgbClr val="FFFFFF"/>
                </a:solidFill>
                <a:latin typeface="Lato" panose="020F0502020204030203" pitchFamily="34" charset="0"/>
              </a:rPr>
              <a:t>TED Talks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B5C6C-6C6B-45D5-85C4-4179864C7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344" y="6193887"/>
            <a:ext cx="1280807" cy="521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6CA88-E4DB-4B34-B76F-FC96C9618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8311" y="6251168"/>
            <a:ext cx="1676545" cy="420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853E44-ED13-81AE-9B71-930365826167}"/>
              </a:ext>
            </a:extLst>
          </p:cNvPr>
          <p:cNvSpPr txBox="1"/>
          <p:nvPr/>
        </p:nvSpPr>
        <p:spPr>
          <a:xfrm>
            <a:off x="4686501" y="347835"/>
            <a:ext cx="6871089" cy="461665"/>
          </a:xfrm>
          <a:prstGeom prst="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Lato" panose="020F0502020204030203" pitchFamily="34" charset="0"/>
              </a:rPr>
              <a:t>Traumatic Brain Injury (TBI) with SPECT Imaging</a:t>
            </a:r>
          </a:p>
        </p:txBody>
      </p:sp>
      <p:pic>
        <p:nvPicPr>
          <p:cNvPr id="7" name="Picture 6" descr="A comparison of a brain injury&#10;&#10;Description automatically generated">
            <a:extLst>
              <a:ext uri="{FF2B5EF4-FFF2-40B4-BE49-F238E27FC236}">
                <a16:creationId xmlns:a16="http://schemas.microsoft.com/office/drawing/2014/main" id="{BF6FA4FD-A17F-EA78-79CB-A609FDC8EE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5" t="23136" r="7573" b="12936"/>
          <a:stretch/>
        </p:blipFill>
        <p:spPr>
          <a:xfrm>
            <a:off x="5342997" y="3429000"/>
            <a:ext cx="2746498" cy="3147162"/>
          </a:xfrm>
          <a:prstGeom prst="rect">
            <a:avLst/>
          </a:prstGeom>
        </p:spPr>
      </p:pic>
      <p:pic>
        <p:nvPicPr>
          <p:cNvPr id="13" name="Picture 12" descr="A close-up of a brain injury&#10;&#10;Description automatically generated">
            <a:extLst>
              <a:ext uri="{FF2B5EF4-FFF2-40B4-BE49-F238E27FC236}">
                <a16:creationId xmlns:a16="http://schemas.microsoft.com/office/drawing/2014/main" id="{8F885D62-CE0E-2784-CDE1-FE4C94B57B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t="13173" r="21261" b="13173"/>
          <a:stretch/>
        </p:blipFill>
        <p:spPr>
          <a:xfrm>
            <a:off x="8501810" y="1330496"/>
            <a:ext cx="3274827" cy="31174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2C9988-D79C-8469-DB2D-0EE8181687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52" t="22501" r="47648" b="13466"/>
          <a:stretch/>
        </p:blipFill>
        <p:spPr>
          <a:xfrm>
            <a:off x="4685151" y="861701"/>
            <a:ext cx="2311869" cy="252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9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F7149-E2C5-4318-9528-ECD1E309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07" y="344323"/>
            <a:ext cx="4066248" cy="16690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fontAlgn="auto">
              <a:spcAft>
                <a:spcPts val="0"/>
              </a:spcAft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</a:rPr>
              <a:t>Prevalence of Neuro-disability in the general CYP population</a:t>
            </a:r>
            <a:endParaRPr lang="en-US" sz="3200" kern="12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B32C32-A6D3-479A-BF83-FDA7852CEA87}"/>
              </a:ext>
            </a:extLst>
          </p:cNvPr>
          <p:cNvSpPr txBox="1"/>
          <p:nvPr/>
        </p:nvSpPr>
        <p:spPr>
          <a:xfrm>
            <a:off x="4767944" y="452562"/>
            <a:ext cx="6649770" cy="1669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Lato" panose="020F0502020204030203" pitchFamily="34" charset="0"/>
              </a:rPr>
              <a:t>Source: McKinley et al, 2008; McGuire et al, 1998. – “Nobody made the connection” Report for Children’s commissioner October 2012 &amp; Neuro Rehab Times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5672F-4500-4D8D-A573-DF44DB27C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435" y="6234308"/>
            <a:ext cx="1676545" cy="42066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C9DCDEC-616D-4A13-B2CB-8781C714D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5086" y="2724913"/>
            <a:ext cx="10934684" cy="3509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D4505-71C1-4EC0-9BEB-7ED2D29EE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59" y="6026324"/>
            <a:ext cx="1789317" cy="6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52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05FFE-6499-48D2-98D0-0E070E51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64" y="634231"/>
            <a:ext cx="2477655" cy="52400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kumimoji="0" lang="en-US" sz="40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</a:rPr>
              <a:t>Deficits Caused by an Acquired </a:t>
            </a:r>
            <a:r>
              <a:rPr lang="en-US" sz="4000" b="1" spc="-120" dirty="0">
                <a:solidFill>
                  <a:srgbClr val="FFFFFF"/>
                </a:solidFill>
                <a:latin typeface="Lato" panose="020F0502020204030203" pitchFamily="34" charset="0"/>
              </a:rPr>
              <a:t>B</a:t>
            </a:r>
            <a:r>
              <a:rPr kumimoji="0" lang="en-US" sz="40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</a:rPr>
              <a:t>rain </a:t>
            </a:r>
            <a:r>
              <a:rPr lang="en-US" sz="4000" b="1" spc="-120" dirty="0">
                <a:solidFill>
                  <a:srgbClr val="FFFFFF"/>
                </a:solidFill>
                <a:latin typeface="Lato" panose="020F0502020204030203" pitchFamily="34" charset="0"/>
              </a:rPr>
              <a:t>In</a:t>
            </a:r>
            <a:r>
              <a:rPr kumimoji="0" lang="en-US" sz="40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</a:rPr>
              <a:t>jury</a:t>
            </a:r>
            <a:endParaRPr lang="en-US" sz="4000" b="1" kern="12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C06890-7E4B-4D2E-A6A0-B62942A9F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522" y="6319162"/>
            <a:ext cx="1676545" cy="514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6F9B1-70A0-4E8D-92E9-0A377F5D4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534" y="6303217"/>
            <a:ext cx="1676545" cy="42066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25539F-2383-5757-05CC-1ED8AA820079}"/>
              </a:ext>
            </a:extLst>
          </p:cNvPr>
          <p:cNvSpPr txBox="1"/>
          <p:nvPr/>
        </p:nvSpPr>
        <p:spPr>
          <a:xfrm>
            <a:off x="4999067" y="6305609"/>
            <a:ext cx="5548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(British Society Rehabilitation Medication &amp; Royal College Physicians 2003)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A5D59C-5EF1-DCEC-AD06-3919441DD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048048"/>
              </p:ext>
            </p:extLst>
          </p:nvPr>
        </p:nvGraphicFramePr>
        <p:xfrm>
          <a:off x="3322523" y="53891"/>
          <a:ext cx="8657985" cy="62517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8602">
                  <a:extLst>
                    <a:ext uri="{9D8B030D-6E8A-4147-A177-3AD203B41FA5}">
                      <a16:colId xmlns:a16="http://schemas.microsoft.com/office/drawing/2014/main" val="1663798669"/>
                    </a:ext>
                  </a:extLst>
                </a:gridCol>
                <a:gridCol w="2048593">
                  <a:extLst>
                    <a:ext uri="{9D8B030D-6E8A-4147-A177-3AD203B41FA5}">
                      <a16:colId xmlns:a16="http://schemas.microsoft.com/office/drawing/2014/main" val="4190722980"/>
                    </a:ext>
                  </a:extLst>
                </a:gridCol>
                <a:gridCol w="2038408">
                  <a:extLst>
                    <a:ext uri="{9D8B030D-6E8A-4147-A177-3AD203B41FA5}">
                      <a16:colId xmlns:a16="http://schemas.microsoft.com/office/drawing/2014/main" val="3548406376"/>
                    </a:ext>
                  </a:extLst>
                </a:gridCol>
                <a:gridCol w="2292382">
                  <a:extLst>
                    <a:ext uri="{9D8B030D-6E8A-4147-A177-3AD203B41FA5}">
                      <a16:colId xmlns:a16="http://schemas.microsoft.com/office/drawing/2014/main" val="3750232017"/>
                    </a:ext>
                  </a:extLst>
                </a:gridCol>
              </a:tblGrid>
              <a:tr h="549527">
                <a:tc gridSpan="4">
                  <a:txBody>
                    <a:bodyPr/>
                    <a:lstStyle/>
                    <a:p>
                      <a:pPr marL="180340" algn="ctr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(KNOWN) DEFICITS OF AN ACQUIRED BRAIN INJURY 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314499"/>
                  </a:ext>
                </a:extLst>
              </a:tr>
              <a:tr h="532834">
                <a:tc>
                  <a:txBody>
                    <a:bodyPr/>
                    <a:lstStyle/>
                    <a:p>
                      <a:pPr marL="180340" algn="ctr"/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PHYSICAL &amp; SENSORY</a:t>
                      </a:r>
                      <a:endParaRPr lang="en-GB" sz="11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180340" algn="ctr"/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COMMUNICATION </a:t>
                      </a:r>
                      <a:endParaRPr lang="en-GB" sz="11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algn="ctr"/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COGNITIVE</a:t>
                      </a:r>
                      <a:endParaRPr lang="en-GB" sz="11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80340" algn="ctr"/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BEHAVIOURAL</a:t>
                      </a:r>
                    </a:p>
                    <a:p>
                      <a:pPr marL="180340" algn="ctr"/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EMOTIONAL</a:t>
                      </a:r>
                      <a:endParaRPr lang="en-GB" sz="11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426289"/>
                  </a:ext>
                </a:extLst>
              </a:tr>
              <a:tr h="5169356">
                <a:tc>
                  <a:txBody>
                    <a:bodyPr/>
                    <a:lstStyle/>
                    <a:p>
                      <a:pPr marL="180340"/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</a:endParaRP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Motor Deficits:</a:t>
                      </a:r>
                    </a:p>
                    <a:p>
                      <a:pPr marL="180340"/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</a:endParaRP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Paralysis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Abnormal  Muscle Tone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Ataxia  (co-ordination) *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Dysphagia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Sensory Deficits:  *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Vision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Hearing Loss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Smell / Taste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Touch/Tactile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Proprioception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Vestibular/Balance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Interoception 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Dysphagia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(swallowing difficulties)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Seizures  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Other: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Headache  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Fatigue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Pain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</a:rPr>
                        <a:t>Sleep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</a:rPr>
                        <a:t>Limbic System</a:t>
                      </a:r>
                    </a:p>
                  </a:txBody>
                  <a:tcPr marL="46182" marR="46182" marT="0" marB="0"/>
                </a:tc>
                <a:tc>
                  <a:txBody>
                    <a:bodyPr/>
                    <a:lstStyle/>
                    <a:p>
                      <a:pPr marL="180340"/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</a:endParaRP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Language Deficits:  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Expression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      (finding the right             words)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Comprehension (understanding)</a:t>
                      </a:r>
                    </a:p>
                    <a:p>
                      <a:pPr marL="180340" indent="-593725" algn="l">
                        <a:tabLst>
                          <a:tab pos="47498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Dysarthria 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      (difficulty speaking)</a:t>
                      </a:r>
                    </a:p>
                    <a:p>
                      <a:pPr marL="180340" indent="-593725" algn="l">
                        <a:tabLst>
                          <a:tab pos="47498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Dyslexia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      (difficulty reading)</a:t>
                      </a:r>
                    </a:p>
                    <a:p>
                      <a:pPr marL="180340" indent="-593725" algn="l">
                        <a:tabLst>
                          <a:tab pos="47498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Dysgraphia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      (inability to write)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  <a:tabLst>
                          <a:tab pos="474980" algn="l"/>
                          <a:tab pos="457200" algn="l"/>
                        </a:tabLst>
                      </a:pPr>
                      <a:endParaRPr lang="en-GB" sz="1200" b="1" spc="-15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</a:rPr>
                        <a:t>Dyscalculia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</a:rPr>
                        <a:t>     (inability to do maths)</a:t>
                      </a:r>
                    </a:p>
                  </a:txBody>
                  <a:tcPr marL="46182" marR="46182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/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</a:endParaRP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Impairment of: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Memory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Attention   </a:t>
                      </a:r>
                    </a:p>
                    <a:p>
                      <a:pPr marL="180340" indent="-593725" algn="l">
                        <a:tabLst>
                          <a:tab pos="47498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Perception</a:t>
                      </a:r>
                    </a:p>
                    <a:p>
                      <a:pPr marL="180340" indent="-593725" algn="l">
                        <a:tabLst>
                          <a:tab pos="47498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Problem Solving</a:t>
                      </a:r>
                    </a:p>
                    <a:p>
                      <a:pPr marL="180340" indent="-593725" algn="l">
                        <a:tabLst>
                          <a:tab pos="47498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Insight</a:t>
                      </a:r>
                    </a:p>
                    <a:p>
                      <a:pPr marL="180340" indent="-593725" algn="l">
                        <a:tabLst>
                          <a:tab pos="47498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Safety Awareness / Risk Taking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Self-Monitoring </a:t>
                      </a:r>
                    </a:p>
                    <a:p>
                      <a:pPr marL="180340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4572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Social Judgement  </a:t>
                      </a:r>
                      <a:endParaRPr lang="en-GB" sz="1200" b="1" spc="-15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46182" marR="4618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80340" indent="0">
                        <a:buFont typeface="Arial" panose="020B0604020202020204" pitchFamily="34" charset="0"/>
                        <a:buNone/>
                        <a:tabLst>
                          <a:tab pos="201295" algn="l"/>
                        </a:tabLs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</a:endParaRPr>
                    </a:p>
                    <a:p>
                      <a:pPr marL="180340" indent="0">
                        <a:buFont typeface="Arial" panose="020B0604020202020204" pitchFamily="34" charset="0"/>
                        <a:buNone/>
                        <a:tabLst>
                          <a:tab pos="20129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Deficits:</a:t>
                      </a:r>
                    </a:p>
                    <a:p>
                      <a:pPr marL="180340" indent="0">
                        <a:buFont typeface="Arial" panose="020B0604020202020204" pitchFamily="34" charset="0"/>
                        <a:buNone/>
                        <a:tabLst>
                          <a:tab pos="201295" algn="l"/>
                        </a:tabLs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</a:endParaRP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201295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Emotional Liability  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  <a:tabLst>
                          <a:tab pos="474980" algn="l"/>
                          <a:tab pos="20129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(unstable emotions or  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  <a:tabLst>
                          <a:tab pos="474980" algn="l"/>
                          <a:tab pos="20129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emotional over-reaction)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  <a:tabLst>
                          <a:tab pos="474980" algn="l"/>
                          <a:tab pos="201295" algn="l"/>
                        </a:tabLs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</a:endParaRP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201295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Poor Initiation</a:t>
                      </a:r>
                    </a:p>
                    <a:p>
                      <a:pPr marL="180340" indent="0">
                        <a:buFont typeface="Arial" panose="020B0604020202020204" pitchFamily="34" charset="0"/>
                        <a:buNone/>
                        <a:tabLst>
                          <a:tab pos="20129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201295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Mood Change</a:t>
                      </a:r>
                    </a:p>
                    <a:p>
                      <a:pPr marL="180340" indent="0">
                        <a:buFont typeface="Arial" panose="020B0604020202020204" pitchFamily="34" charset="0"/>
                        <a:buNone/>
                        <a:tabLst>
                          <a:tab pos="20129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201295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Adjustment Problems</a:t>
                      </a:r>
                    </a:p>
                    <a:p>
                      <a:pPr marL="180340" indent="0">
                        <a:buFont typeface="Arial" panose="020B0604020202020204" pitchFamily="34" charset="0"/>
                        <a:buNone/>
                        <a:tabLst>
                          <a:tab pos="201295" algn="l"/>
                        </a:tabLs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</a:endParaRP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201295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Aggressive Outbursts  </a:t>
                      </a:r>
                    </a:p>
                    <a:p>
                      <a:pPr marL="180340" indent="0">
                        <a:buFont typeface="Arial" panose="020B0604020202020204" pitchFamily="34" charset="0"/>
                        <a:buNone/>
                        <a:tabLst>
                          <a:tab pos="20129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201295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Disinhibition  </a:t>
                      </a:r>
                    </a:p>
                    <a:p>
                      <a:pPr marL="180340" indent="0">
                        <a:buFont typeface="Arial" panose="020B0604020202020204" pitchFamily="34" charset="0"/>
                        <a:buNone/>
                        <a:tabLst>
                          <a:tab pos="20129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201295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Poor Motivation</a:t>
                      </a:r>
                    </a:p>
                    <a:p>
                      <a:pPr marL="180340" indent="0">
                        <a:buFont typeface="Arial" panose="020B0604020202020204" pitchFamily="34" charset="0"/>
                        <a:buNone/>
                        <a:tabLst>
                          <a:tab pos="20129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3810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Inappropriate Sexual Behaviour</a:t>
                      </a:r>
                    </a:p>
                    <a:p>
                      <a:pPr marL="180340" indent="0">
                        <a:buFont typeface="Arial" panose="020B0604020202020204" pitchFamily="34" charset="0"/>
                        <a:buNone/>
                        <a:tabLst>
                          <a:tab pos="228600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2286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Psychosis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  <a:tabLst>
                          <a:tab pos="474980" algn="l"/>
                          <a:tab pos="228600" algn="l"/>
                        </a:tabLst>
                      </a:pPr>
                      <a:endParaRPr lang="en-GB" sz="1200" b="1" spc="-15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</a:endParaRP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2286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</a:rPr>
                        <a:t>OCD  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  <a:tabLst>
                          <a:tab pos="474980" algn="l"/>
                          <a:tab pos="228600" algn="l"/>
                        </a:tabLst>
                      </a:pPr>
                      <a:endParaRPr lang="en-GB" sz="1200" b="1" spc="-15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  <a:tabLst>
                          <a:tab pos="474980" algn="l"/>
                          <a:tab pos="228600" algn="l"/>
                        </a:tabLst>
                      </a:pPr>
                      <a:r>
                        <a:rPr lang="en-GB" sz="1200" b="1" spc="-15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</a:rPr>
                        <a:t>Mental Health Issues</a:t>
                      </a:r>
                    </a:p>
                  </a:txBody>
                  <a:tcPr marL="46182" marR="46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285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199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277FC-9CA4-754D-DE83-6744741C4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6243469-078A-FBD7-C8AF-BE8589768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1572E5D-424F-6342-AA6D-03B5F5527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70C84-9618-D168-8062-9D7DEAADB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90" y="475470"/>
            <a:ext cx="3654530" cy="557106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</a:rPr>
              <a:t>Recovery potential</a:t>
            </a:r>
            <a:b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</a:rPr>
              <a:t> &amp;</a:t>
            </a:r>
            <a:b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</a:rPr>
              <a:t>lost opportunities!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7A10BC-91C7-9E7E-2B81-84BF8B748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353" y="6046536"/>
            <a:ext cx="1969179" cy="743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538DA9-9271-348C-58C3-7BC89FEBC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340" y="6137999"/>
            <a:ext cx="2235274" cy="560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38BDEC-836E-DC19-26A9-92B7F0372F1F}"/>
              </a:ext>
            </a:extLst>
          </p:cNvPr>
          <p:cNvSpPr txBox="1"/>
          <p:nvPr/>
        </p:nvSpPr>
        <p:spPr>
          <a:xfrm>
            <a:off x="4796903" y="207112"/>
            <a:ext cx="3133764" cy="30162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Neuroplasticity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The brain’s ability to reorganize itself by forming new neural connections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throughout life </a:t>
            </a:r>
            <a:r>
              <a:rPr kumimoji="0" lang="en-GB" sz="22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with stimulation.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F12FEE-96A7-61DE-1882-37625FBE22AA}"/>
              </a:ext>
            </a:extLst>
          </p:cNvPr>
          <p:cNvSpPr txBox="1"/>
          <p:nvPr/>
        </p:nvSpPr>
        <p:spPr>
          <a:xfrm>
            <a:off x="8392437" y="214806"/>
            <a:ext cx="3305916" cy="298543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Neuroplasticity allows neurons to compensate for injury by REWIRING around damaged parts.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Best treatment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COGNITIVE STIMULATION!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DBA1F-B988-CD91-CAFB-F93C7C52292F}"/>
              </a:ext>
            </a:extLst>
          </p:cNvPr>
          <p:cNvSpPr txBox="1"/>
          <p:nvPr/>
        </p:nvSpPr>
        <p:spPr>
          <a:xfrm>
            <a:off x="4796904" y="3491750"/>
            <a:ext cx="3104934" cy="246221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The poorer the socio-economic resources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prstClr val="white"/>
                </a:solidFill>
                <a:latin typeface="Lato" panose="020F0502020204030203" pitchFamily="34" charset="0"/>
              </a:rPr>
              <a:t>MEANS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prstClr val="white"/>
                </a:solidFill>
                <a:latin typeface="Lato" panose="020F0502020204030203" pitchFamily="34" charset="0"/>
              </a:rPr>
              <a:t>P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oorer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l-</a:t>
            </a:r>
            <a:r>
              <a:rPr lang="en-GB" sz="2200" dirty="0">
                <a:solidFill>
                  <a:prstClr val="white"/>
                </a:solidFill>
                <a:latin typeface="Lato" panose="020F0502020204030203" pitchFamily="34" charset="0"/>
              </a:rPr>
              <a:t>t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outcomes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prstClr val="white"/>
                </a:solidFill>
                <a:latin typeface="Lato" panose="020F0502020204030203" pitchFamily="34" charset="0"/>
              </a:rPr>
              <a:t>Increased social problems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Vulnerable populations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3A27A-B3D5-888B-FE10-2EBCA656536E}"/>
              </a:ext>
            </a:extLst>
          </p:cNvPr>
          <p:cNvSpPr txBox="1"/>
          <p:nvPr/>
        </p:nvSpPr>
        <p:spPr>
          <a:xfrm>
            <a:off x="8392437" y="3475942"/>
            <a:ext cx="3305916" cy="246221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Strategies and/or medication do not deliver improvements.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dirty="0">
              <a:solidFill>
                <a:prstClr val="white"/>
              </a:solidFill>
              <a:latin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Misdiagnosis leaves brain injured people unnecessarily disabled. </a:t>
            </a:r>
          </a:p>
        </p:txBody>
      </p:sp>
    </p:spTree>
    <p:extLst>
      <p:ext uri="{BB962C8B-B14F-4D97-AF65-F5344CB8AC3E}">
        <p14:creationId xmlns:p14="http://schemas.microsoft.com/office/powerpoint/2010/main" val="2213589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068A3-4701-A9CD-8D73-6801F6133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79549C7-FAE5-E081-4070-3BFBDCC0C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486277-625B-756F-107E-81F137F15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4EA3A-62F3-C934-FA74-EA4C90DF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90" y="601134"/>
            <a:ext cx="3049395" cy="557106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</a:rPr>
              <a:t>Impacts of current approaches for CYP’s with ABI’s! </a:t>
            </a:r>
            <a:br>
              <a:rPr lang="en-GB" sz="4000" b="1" dirty="0">
                <a:solidFill>
                  <a:srgbClr val="FFFFFF"/>
                </a:solidFill>
                <a:latin typeface="Lato" panose="020F0502020204030203" pitchFamily="34" charset="0"/>
              </a:rPr>
            </a:br>
            <a:endParaRPr lang="en-GB" sz="4000" b="1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FA2D0-E810-D7C6-A753-30DF219E5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656" y="6172200"/>
            <a:ext cx="1676545" cy="420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4241E-44D9-EE76-11D7-097F54754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253" y="5859842"/>
            <a:ext cx="1969179" cy="74377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D196C71-F9CB-193B-3B02-9B2889D3B2B6}"/>
              </a:ext>
            </a:extLst>
          </p:cNvPr>
          <p:cNvSpPr/>
          <p:nvPr/>
        </p:nvSpPr>
        <p:spPr>
          <a:xfrm>
            <a:off x="3985293" y="64880"/>
            <a:ext cx="2230143" cy="2208391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“I can’t explain, and they don’t understand”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47F9D65-5639-80FC-D8D6-2B3B9382CF31}"/>
              </a:ext>
            </a:extLst>
          </p:cNvPr>
          <p:cNvSpPr/>
          <p:nvPr/>
        </p:nvSpPr>
        <p:spPr>
          <a:xfrm>
            <a:off x="9761582" y="102178"/>
            <a:ext cx="2389347" cy="2329523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“Nobody cares, nobody understands, and nobody wants me”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FE664F1-11BC-A6AC-BFE0-9D16308C4B86}"/>
              </a:ext>
            </a:extLst>
          </p:cNvPr>
          <p:cNvSpPr/>
          <p:nvPr/>
        </p:nvSpPr>
        <p:spPr>
          <a:xfrm>
            <a:off x="7907924" y="1534666"/>
            <a:ext cx="2320456" cy="2329523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“I self-harmed because they don’t get it”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D187DB54-5C9F-5277-5BF9-848BBDF7D608}"/>
              </a:ext>
            </a:extLst>
          </p:cNvPr>
          <p:cNvSpPr/>
          <p:nvPr/>
        </p:nvSpPr>
        <p:spPr>
          <a:xfrm>
            <a:off x="4425464" y="2709571"/>
            <a:ext cx="2773247" cy="2596032"/>
          </a:xfrm>
          <a:prstGeom prst="wedgeEllipseCallou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“They made me feel rubbish when they said I had low intellectual ability”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F7F6C25A-7352-B0A8-A011-7B056D7F0E22}"/>
              </a:ext>
            </a:extLst>
          </p:cNvPr>
          <p:cNvSpPr/>
          <p:nvPr/>
        </p:nvSpPr>
        <p:spPr>
          <a:xfrm>
            <a:off x="6935416" y="3968859"/>
            <a:ext cx="2773247" cy="2596032"/>
          </a:xfrm>
          <a:prstGeom prst="wedgeEllipseCallou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“It’s a joke.  I had a stroke when I was little.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They have diagnosed me with Autism!”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BA1A846E-0153-5C70-A8FD-373D8CCEED49}"/>
              </a:ext>
            </a:extLst>
          </p:cNvPr>
          <p:cNvSpPr/>
          <p:nvPr/>
        </p:nvSpPr>
        <p:spPr>
          <a:xfrm>
            <a:off x="9593919" y="3040716"/>
            <a:ext cx="2558419" cy="2596032"/>
          </a:xfrm>
          <a:prstGeom prst="wedgeEllipseCallou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“Why can you only get help for a TBI if there is a legal case to fund it?”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FBFE7B7-BF93-66DC-7D54-A861BBA164C7}"/>
              </a:ext>
            </a:extLst>
          </p:cNvPr>
          <p:cNvSpPr/>
          <p:nvPr/>
        </p:nvSpPr>
        <p:spPr>
          <a:xfrm>
            <a:off x="6215436" y="36380"/>
            <a:ext cx="2282324" cy="2236891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</a:t>
            </a:r>
            <a:r>
              <a:rPr lang="en-GB" sz="2000" b="1" dirty="0">
                <a:solidFill>
                  <a:prstClr val="white"/>
                </a:solidFill>
                <a:latin typeface="Lato" panose="020F0502020204030203" pitchFamily="34" charset="0"/>
              </a:rPr>
              <a:t>I wish I had died when I had my stroke!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3663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1954</Words>
  <Application>Microsoft Office PowerPoint</Application>
  <PresentationFormat>Widescreen</PresentationFormat>
  <Paragraphs>368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Custom Design</vt:lpstr>
      <vt:lpstr>PowerPoint Presentation</vt:lpstr>
      <vt:lpstr>What is an Acquired Brain Injury? (ABI)</vt:lpstr>
      <vt:lpstr>The Human Brain  Different lobes are responsible for different functions that work   inter-dependently  </vt:lpstr>
      <vt:lpstr>How are Acquired Brain Injuries Caused?</vt:lpstr>
      <vt:lpstr>What does a TBI look like with SPECT imaging?   Source:  Dr D Amen TED Talks</vt:lpstr>
      <vt:lpstr>Prevalence of Neuro-disability in the general CYP population</vt:lpstr>
      <vt:lpstr>Deficits Caused by an Acquired Brain Injury</vt:lpstr>
      <vt:lpstr>Recovery potential  &amp; lost opportunities!</vt:lpstr>
      <vt:lpstr>Impacts of current approaches for CYP’s with ABI’s!  </vt:lpstr>
      <vt:lpstr>Things you need to know!  Upcoming Legislation &amp; Key Documents</vt:lpstr>
      <vt:lpstr>PowerPoint Presentation</vt:lpstr>
      <vt:lpstr>Our Outcomes following Cognitive Stimulation Interventions</vt:lpstr>
      <vt:lpstr>Our Outcomes following Cognitve Stimulation Interventions</vt:lpstr>
      <vt:lpstr>Our Outcomes following Cognitive Stimulation Interventions</vt:lpstr>
      <vt:lpstr>Our Outcomes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Rock</dc:creator>
  <cp:lastModifiedBy>Jan Rock</cp:lastModifiedBy>
  <cp:revision>64</cp:revision>
  <cp:lastPrinted>2024-12-09T16:57:31Z</cp:lastPrinted>
  <dcterms:created xsi:type="dcterms:W3CDTF">2022-04-11T12:37:50Z</dcterms:created>
  <dcterms:modified xsi:type="dcterms:W3CDTF">2024-12-17T13:11:20Z</dcterms:modified>
</cp:coreProperties>
</file>